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9" r:id="rId5"/>
    <p:sldId id="261" r:id="rId6"/>
    <p:sldId id="2590" r:id="rId7"/>
    <p:sldId id="2591" r:id="rId8"/>
    <p:sldId id="1067" r:id="rId9"/>
    <p:sldId id="2592" r:id="rId10"/>
    <p:sldId id="1060" r:id="rId11"/>
    <p:sldId id="1064" r:id="rId12"/>
    <p:sldId id="1065" r:id="rId13"/>
    <p:sldId id="2593" r:id="rId14"/>
    <p:sldId id="2594" r:id="rId15"/>
    <p:sldId id="1069" r:id="rId16"/>
    <p:sldId id="25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135832-FD21-47C7-ACDC-81B0D91136B9}">
          <p14:sldIdLst>
            <p14:sldId id="259"/>
          </p14:sldIdLst>
        </p14:section>
        <p14:section name="All Programs" id="{D6FCF573-80B0-49D8-A7FB-747EDE9B9568}">
          <p14:sldIdLst>
            <p14:sldId id="261"/>
          </p14:sldIdLst>
        </p14:section>
        <p14:section name="AHF" id="{A901F782-A31D-4E27-AAEE-385D35E086E0}">
          <p14:sldIdLst>
            <p14:sldId id="2590"/>
            <p14:sldId id="2591"/>
          </p14:sldIdLst>
        </p14:section>
        <p14:section name="VAD" id="{FFEEF903-811A-4B9F-9953-4CCD5E16FAAB}">
          <p14:sldIdLst>
            <p14:sldId id="1067"/>
          </p14:sldIdLst>
        </p14:section>
        <p14:section name="Palliative Care" id="{A04ABC73-C919-4264-A26F-8CA85B4698AE}">
          <p14:sldIdLst>
            <p14:sldId id="2592"/>
          </p14:sldIdLst>
        </p14:section>
        <p14:section name="Primary Stroke" id="{650D6E84-5CBC-4118-A09A-A900D8763710}">
          <p14:sldIdLst>
            <p14:sldId id="1060"/>
            <p14:sldId id="1064"/>
            <p14:sldId id="1065"/>
          </p14:sldIdLst>
        </p14:section>
        <p14:section name="Inpatient Diabetes Care" id="{50725526-F4E9-461E-A9FA-EC87AF749E30}">
          <p14:sldIdLst>
            <p14:sldId id="2593"/>
            <p14:sldId id="2594"/>
          </p14:sldIdLst>
        </p14:section>
        <p14:section name="THKR" id="{A08613F5-688E-4006-82C4-E8D40FCD09CB}">
          <p14:sldIdLst>
            <p14:sldId id="1069"/>
            <p14:sldId id="2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E1F157-D43E-C07E-B35C-1D800A3294A1}" name="Collopy, Jenny P" initials="CP" userId="S::jenny.collopy@thechristhospital.com::801c3f15-ac81-4510-948a-8986099c3b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0B"/>
    <a:srgbClr val="152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1870" autoAdjust="0"/>
  </p:normalViewPr>
  <p:slideViewPr>
    <p:cSldViewPr snapToGrid="0">
      <p:cViewPr varScale="1">
        <p:scale>
          <a:sx n="117" d="100"/>
          <a:sy n="117" d="100"/>
        </p:scale>
        <p:origin x="35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17835-8897-4579-8D56-EBE5D299C2FF}"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C346A2ED-0967-4F4C-9D32-BF4D087B18B6}">
      <dgm:prSet phldrT="[Text]" custT="1"/>
      <dgm:spPr/>
      <dgm:t>
        <a:bodyPr/>
        <a:lstStyle/>
        <a:p>
          <a:r>
            <a:rPr lang="en-US" sz="2800" dirty="0"/>
            <a:t>Structure</a:t>
          </a:r>
        </a:p>
      </dgm:t>
    </dgm:pt>
    <dgm:pt modelId="{5D08573F-2735-4876-B34B-ECB7EEFE7F26}" type="parTrans" cxnId="{ED1C9CA0-630A-4FE8-B2F6-F9DB8D09B7B9}">
      <dgm:prSet/>
      <dgm:spPr/>
      <dgm:t>
        <a:bodyPr/>
        <a:lstStyle/>
        <a:p>
          <a:endParaRPr lang="en-US"/>
        </a:p>
      </dgm:t>
    </dgm:pt>
    <dgm:pt modelId="{1BA52292-6698-4E15-9B7B-D30E710D8C38}" type="sibTrans" cxnId="{ED1C9CA0-630A-4FE8-B2F6-F9DB8D09B7B9}">
      <dgm:prSet/>
      <dgm:spPr/>
      <dgm:t>
        <a:bodyPr/>
        <a:lstStyle/>
        <a:p>
          <a:endParaRPr lang="en-US"/>
        </a:p>
      </dgm:t>
    </dgm:pt>
    <dgm:pt modelId="{DA2E776B-2175-4209-B040-D22876F9C140}">
      <dgm:prSet phldrT="[Text]" custT="1"/>
      <dgm:spPr/>
      <dgm:t>
        <a:bodyPr/>
        <a:lstStyle/>
        <a:p>
          <a:r>
            <a:rPr lang="en-US" sz="1600" dirty="0"/>
            <a:t>Survey every two years </a:t>
          </a:r>
        </a:p>
      </dgm:t>
    </dgm:pt>
    <dgm:pt modelId="{CA962134-AE54-415E-B058-858A31874AE7}" type="parTrans" cxnId="{A2459111-E848-44D8-A98E-012B125DA4EC}">
      <dgm:prSet/>
      <dgm:spPr/>
      <dgm:t>
        <a:bodyPr/>
        <a:lstStyle/>
        <a:p>
          <a:endParaRPr lang="en-US"/>
        </a:p>
      </dgm:t>
    </dgm:pt>
    <dgm:pt modelId="{F487C3CA-849B-4209-AAB2-437B600E45B0}" type="sibTrans" cxnId="{A2459111-E848-44D8-A98E-012B125DA4EC}">
      <dgm:prSet/>
      <dgm:spPr/>
      <dgm:t>
        <a:bodyPr/>
        <a:lstStyle/>
        <a:p>
          <a:endParaRPr lang="en-US"/>
        </a:p>
      </dgm:t>
    </dgm:pt>
    <dgm:pt modelId="{427C4323-FBFB-4E84-BBA9-B809F5895D42}">
      <dgm:prSet phldrT="[Text]" custT="1"/>
      <dgm:spPr/>
      <dgm:t>
        <a:bodyPr/>
        <a:lstStyle/>
        <a:p>
          <a:r>
            <a:rPr lang="en-US" sz="2800" dirty="0"/>
            <a:t>Processes</a:t>
          </a:r>
        </a:p>
      </dgm:t>
    </dgm:pt>
    <dgm:pt modelId="{FA4301F3-89A7-4727-9676-3739C6EBDCA8}" type="parTrans" cxnId="{D4FF70D1-D495-40D4-B99B-CFD1A813548E}">
      <dgm:prSet/>
      <dgm:spPr/>
      <dgm:t>
        <a:bodyPr/>
        <a:lstStyle/>
        <a:p>
          <a:endParaRPr lang="en-US"/>
        </a:p>
      </dgm:t>
    </dgm:pt>
    <dgm:pt modelId="{27484DE6-02C5-4579-B7A6-41A8CB2CE8BF}" type="sibTrans" cxnId="{D4FF70D1-D495-40D4-B99B-CFD1A813548E}">
      <dgm:prSet/>
      <dgm:spPr/>
      <dgm:t>
        <a:bodyPr/>
        <a:lstStyle/>
        <a:p>
          <a:endParaRPr lang="en-US"/>
        </a:p>
      </dgm:t>
    </dgm:pt>
    <dgm:pt modelId="{ABC90DAA-01CB-44B1-AA0D-C22757E6CDDE}">
      <dgm:prSet phldrT="[Text]" custT="1"/>
      <dgm:spPr/>
      <dgm:t>
        <a:bodyPr/>
        <a:lstStyle/>
        <a:p>
          <a:r>
            <a:rPr lang="en-US" sz="1600" dirty="0"/>
            <a:t>Adoption of Clinical Practice Guidelines (CPG)</a:t>
          </a:r>
        </a:p>
      </dgm:t>
    </dgm:pt>
    <dgm:pt modelId="{2D1F22CA-A5D5-4915-B19B-159CA0BE4259}" type="parTrans" cxnId="{369C5D7C-1660-47BE-898A-4E8A7C47A149}">
      <dgm:prSet/>
      <dgm:spPr/>
      <dgm:t>
        <a:bodyPr/>
        <a:lstStyle/>
        <a:p>
          <a:endParaRPr lang="en-US"/>
        </a:p>
      </dgm:t>
    </dgm:pt>
    <dgm:pt modelId="{88B4975D-7C56-4225-88E4-26B31ED499B5}" type="sibTrans" cxnId="{369C5D7C-1660-47BE-898A-4E8A7C47A149}">
      <dgm:prSet/>
      <dgm:spPr/>
      <dgm:t>
        <a:bodyPr/>
        <a:lstStyle/>
        <a:p>
          <a:endParaRPr lang="en-US"/>
        </a:p>
      </dgm:t>
    </dgm:pt>
    <dgm:pt modelId="{E06A6886-DBC1-4D85-89BB-7EFBB1651329}">
      <dgm:prSet phldrT="[Text]" custT="1"/>
      <dgm:spPr/>
      <dgm:t>
        <a:bodyPr/>
        <a:lstStyle/>
        <a:p>
          <a:r>
            <a:rPr lang="en-US" sz="2800" dirty="0"/>
            <a:t>Outcomes</a:t>
          </a:r>
        </a:p>
      </dgm:t>
    </dgm:pt>
    <dgm:pt modelId="{EFE05776-0B26-4C56-9034-3703595C2F93}" type="parTrans" cxnId="{99C80AA7-E1F5-47A6-AAA5-00F7CF714109}">
      <dgm:prSet/>
      <dgm:spPr/>
      <dgm:t>
        <a:bodyPr/>
        <a:lstStyle/>
        <a:p>
          <a:endParaRPr lang="en-US"/>
        </a:p>
      </dgm:t>
    </dgm:pt>
    <dgm:pt modelId="{CFD304C6-041E-4BED-B646-37EFE131530B}" type="sibTrans" cxnId="{99C80AA7-E1F5-47A6-AAA5-00F7CF714109}">
      <dgm:prSet/>
      <dgm:spPr/>
      <dgm:t>
        <a:bodyPr/>
        <a:lstStyle/>
        <a:p>
          <a:endParaRPr lang="en-US"/>
        </a:p>
      </dgm:t>
    </dgm:pt>
    <dgm:pt modelId="{D5CB960F-F1FE-465A-9055-039B9EFAE85D}">
      <dgm:prSet phldrT="[Text]" custT="1"/>
      <dgm:spPr/>
      <dgm:t>
        <a:bodyPr/>
        <a:lstStyle/>
        <a:p>
          <a:r>
            <a:rPr lang="en-US" sz="1600" dirty="0"/>
            <a:t>Standardized performance measures </a:t>
          </a:r>
        </a:p>
      </dgm:t>
    </dgm:pt>
    <dgm:pt modelId="{D3CF8B66-0503-4492-AB61-90B2509A6FF5}" type="parTrans" cxnId="{A4823D73-DB46-4E3D-B546-E59FFEB5FE40}">
      <dgm:prSet/>
      <dgm:spPr/>
      <dgm:t>
        <a:bodyPr/>
        <a:lstStyle/>
        <a:p>
          <a:endParaRPr lang="en-US"/>
        </a:p>
      </dgm:t>
    </dgm:pt>
    <dgm:pt modelId="{5584C7FD-A782-4D7E-AFEB-D283BB573F37}" type="sibTrans" cxnId="{A4823D73-DB46-4E3D-B546-E59FFEB5FE40}">
      <dgm:prSet/>
      <dgm:spPr/>
      <dgm:t>
        <a:bodyPr/>
        <a:lstStyle/>
        <a:p>
          <a:endParaRPr lang="en-US"/>
        </a:p>
      </dgm:t>
    </dgm:pt>
    <dgm:pt modelId="{7379E5B5-0426-4B07-B9F8-82AEB6286D59}">
      <dgm:prSet phldrT="[Text]" custT="1"/>
      <dgm:spPr/>
      <dgm:t>
        <a:bodyPr/>
        <a:lstStyle/>
        <a:p>
          <a:r>
            <a:rPr lang="en-US" sz="1600" dirty="0"/>
            <a:t>Disease Specific / Patient Population focused </a:t>
          </a:r>
        </a:p>
      </dgm:t>
    </dgm:pt>
    <dgm:pt modelId="{3F8BAD6F-E101-409C-9420-9CC36C970765}" type="parTrans" cxnId="{153324BB-D505-4DE1-AC02-09B8B920C297}">
      <dgm:prSet/>
      <dgm:spPr/>
      <dgm:t>
        <a:bodyPr/>
        <a:lstStyle/>
        <a:p>
          <a:endParaRPr lang="en-US"/>
        </a:p>
      </dgm:t>
    </dgm:pt>
    <dgm:pt modelId="{589108CF-3899-48DB-81C2-53790658FDB7}" type="sibTrans" cxnId="{153324BB-D505-4DE1-AC02-09B8B920C297}">
      <dgm:prSet/>
      <dgm:spPr/>
      <dgm:t>
        <a:bodyPr/>
        <a:lstStyle/>
        <a:p>
          <a:endParaRPr lang="en-US"/>
        </a:p>
      </dgm:t>
    </dgm:pt>
    <dgm:pt modelId="{FB6157D7-AC9E-4D48-AD47-52CB65FA77E9}">
      <dgm:prSet phldrT="[Text]" custT="1"/>
      <dgm:spPr/>
      <dgm:t>
        <a:bodyPr/>
        <a:lstStyle/>
        <a:p>
          <a:r>
            <a:rPr lang="en-US" sz="1600" dirty="0"/>
            <a:t>Medical Director</a:t>
          </a:r>
        </a:p>
      </dgm:t>
    </dgm:pt>
    <dgm:pt modelId="{CC6EFE16-F34A-4119-9D32-49991DA43F75}" type="parTrans" cxnId="{1DC3AEF8-63BE-4474-8025-46671F13CC83}">
      <dgm:prSet/>
      <dgm:spPr/>
      <dgm:t>
        <a:bodyPr/>
        <a:lstStyle/>
        <a:p>
          <a:endParaRPr lang="en-US"/>
        </a:p>
      </dgm:t>
    </dgm:pt>
    <dgm:pt modelId="{5D402C27-21CA-459D-BF1C-7010AF538658}" type="sibTrans" cxnId="{1DC3AEF8-63BE-4474-8025-46671F13CC83}">
      <dgm:prSet/>
      <dgm:spPr/>
      <dgm:t>
        <a:bodyPr/>
        <a:lstStyle/>
        <a:p>
          <a:endParaRPr lang="en-US"/>
        </a:p>
      </dgm:t>
    </dgm:pt>
    <dgm:pt modelId="{DE327128-CB09-4A48-9CD0-90357DFAF8C6}">
      <dgm:prSet phldrT="[Text]" custT="1"/>
      <dgm:spPr/>
      <dgm:t>
        <a:bodyPr/>
        <a:lstStyle/>
        <a:p>
          <a:r>
            <a:rPr lang="en-US" sz="1600" dirty="0"/>
            <a:t>Clinical Director/ Manager</a:t>
          </a:r>
        </a:p>
      </dgm:t>
    </dgm:pt>
    <dgm:pt modelId="{4E24FD41-03ED-4D75-BD28-C1DB15BA245D}" type="parTrans" cxnId="{0FF990AB-C4C3-494C-BCE3-4D98232C5DBF}">
      <dgm:prSet/>
      <dgm:spPr/>
      <dgm:t>
        <a:bodyPr/>
        <a:lstStyle/>
        <a:p>
          <a:endParaRPr lang="en-US"/>
        </a:p>
      </dgm:t>
    </dgm:pt>
    <dgm:pt modelId="{696C9BF0-F865-4CA1-9CB5-6EDD9A271BBF}" type="sibTrans" cxnId="{0FF990AB-C4C3-494C-BCE3-4D98232C5DBF}">
      <dgm:prSet/>
      <dgm:spPr/>
      <dgm:t>
        <a:bodyPr/>
        <a:lstStyle/>
        <a:p>
          <a:endParaRPr lang="en-US"/>
        </a:p>
      </dgm:t>
    </dgm:pt>
    <dgm:pt modelId="{CA109CC7-2068-42C6-903A-2E3CBA07E06E}">
      <dgm:prSet phldrT="[Text]" custT="1"/>
      <dgm:spPr/>
      <dgm:t>
        <a:bodyPr/>
        <a:lstStyle/>
        <a:p>
          <a:r>
            <a:rPr lang="en-US" sz="1600" dirty="0"/>
            <a:t>Core Interdisciplinary Team</a:t>
          </a:r>
        </a:p>
      </dgm:t>
    </dgm:pt>
    <dgm:pt modelId="{3E2BA5F4-CB56-45EF-8BC3-0FCA8D7BC1ED}" type="parTrans" cxnId="{E66753EF-7015-4207-9F16-610A3B27A9D3}">
      <dgm:prSet/>
      <dgm:spPr/>
      <dgm:t>
        <a:bodyPr/>
        <a:lstStyle/>
        <a:p>
          <a:endParaRPr lang="en-US"/>
        </a:p>
      </dgm:t>
    </dgm:pt>
    <dgm:pt modelId="{2611A49E-67E6-4FC2-A198-F6577EC98BF5}" type="sibTrans" cxnId="{E66753EF-7015-4207-9F16-610A3B27A9D3}">
      <dgm:prSet/>
      <dgm:spPr/>
      <dgm:t>
        <a:bodyPr/>
        <a:lstStyle/>
        <a:p>
          <a:endParaRPr lang="en-US"/>
        </a:p>
      </dgm:t>
    </dgm:pt>
    <dgm:pt modelId="{0EB27671-E803-488F-91A6-B40A9D3F441B}">
      <dgm:prSet custT="1"/>
      <dgm:spPr/>
      <dgm:t>
        <a:bodyPr/>
        <a:lstStyle/>
        <a:p>
          <a:r>
            <a:rPr lang="en-US" sz="1600" dirty="0"/>
            <a:t>Evidenced based care to guide clinical practice </a:t>
          </a:r>
        </a:p>
      </dgm:t>
    </dgm:pt>
    <dgm:pt modelId="{8252E59E-B7F9-441C-807A-D0CA7BA6C4C0}" type="parTrans" cxnId="{F111FD0A-C800-4FFA-9B98-193F1C3654A2}">
      <dgm:prSet/>
      <dgm:spPr/>
      <dgm:t>
        <a:bodyPr/>
        <a:lstStyle/>
        <a:p>
          <a:endParaRPr lang="en-US"/>
        </a:p>
      </dgm:t>
    </dgm:pt>
    <dgm:pt modelId="{ADF2F4EC-93DE-4648-98DA-96BB515926AA}" type="sibTrans" cxnId="{F111FD0A-C800-4FFA-9B98-193F1C3654A2}">
      <dgm:prSet/>
      <dgm:spPr/>
      <dgm:t>
        <a:bodyPr/>
        <a:lstStyle/>
        <a:p>
          <a:endParaRPr lang="en-US"/>
        </a:p>
      </dgm:t>
    </dgm:pt>
    <dgm:pt modelId="{6CD380BD-4175-4C09-94E4-E5D26057D768}">
      <dgm:prSet custT="1"/>
      <dgm:spPr/>
      <dgm:t>
        <a:bodyPr/>
        <a:lstStyle/>
        <a:p>
          <a:r>
            <a:rPr lang="en-US" sz="1600" dirty="0"/>
            <a:t>Order sets</a:t>
          </a:r>
        </a:p>
      </dgm:t>
    </dgm:pt>
    <dgm:pt modelId="{311DEE07-544D-4674-ABF0-58EC6BB00541}" type="parTrans" cxnId="{BF48A8E6-5A0D-48DE-B2BA-DFFDAD9FD0F1}">
      <dgm:prSet/>
      <dgm:spPr/>
      <dgm:t>
        <a:bodyPr/>
        <a:lstStyle/>
        <a:p>
          <a:endParaRPr lang="en-US"/>
        </a:p>
      </dgm:t>
    </dgm:pt>
    <dgm:pt modelId="{BBF67FB2-3D25-40DC-9925-056F9F883156}" type="sibTrans" cxnId="{BF48A8E6-5A0D-48DE-B2BA-DFFDAD9FD0F1}">
      <dgm:prSet/>
      <dgm:spPr/>
      <dgm:t>
        <a:bodyPr/>
        <a:lstStyle/>
        <a:p>
          <a:endParaRPr lang="en-US"/>
        </a:p>
      </dgm:t>
    </dgm:pt>
    <dgm:pt modelId="{487A854D-E269-4E91-BF90-3E5FEF455191}">
      <dgm:prSet custT="1"/>
      <dgm:spPr/>
      <dgm:t>
        <a:bodyPr/>
        <a:lstStyle/>
        <a:p>
          <a:r>
            <a:rPr lang="en-US" sz="1600" dirty="0"/>
            <a:t>Protocols</a:t>
          </a:r>
        </a:p>
      </dgm:t>
    </dgm:pt>
    <dgm:pt modelId="{0C933A6D-309D-4942-84FD-AAC0F0B31FB1}" type="parTrans" cxnId="{BAA8946B-4CC5-43FA-9CC6-0A20687CA5F8}">
      <dgm:prSet/>
      <dgm:spPr/>
      <dgm:t>
        <a:bodyPr/>
        <a:lstStyle/>
        <a:p>
          <a:endParaRPr lang="en-US"/>
        </a:p>
      </dgm:t>
    </dgm:pt>
    <dgm:pt modelId="{F0F3542C-C9AB-483C-8BA0-A5C21E721749}" type="sibTrans" cxnId="{BAA8946B-4CC5-43FA-9CC6-0A20687CA5F8}">
      <dgm:prSet/>
      <dgm:spPr/>
      <dgm:t>
        <a:bodyPr/>
        <a:lstStyle/>
        <a:p>
          <a:endParaRPr lang="en-US"/>
        </a:p>
      </dgm:t>
    </dgm:pt>
    <dgm:pt modelId="{150F74ED-ADF0-4A66-B8B2-BBD6859A9A7C}">
      <dgm:prSet custT="1"/>
      <dgm:spPr/>
      <dgm:t>
        <a:bodyPr/>
        <a:lstStyle/>
        <a:p>
          <a:r>
            <a:rPr lang="en-US" sz="1600" dirty="0"/>
            <a:t>Patient Satisfaction </a:t>
          </a:r>
        </a:p>
      </dgm:t>
    </dgm:pt>
    <dgm:pt modelId="{6A967A2B-9FE6-4946-B91B-AA0FC5DCA96E}" type="parTrans" cxnId="{DB60EA4B-67AB-4677-931E-1E61701D2151}">
      <dgm:prSet/>
      <dgm:spPr/>
      <dgm:t>
        <a:bodyPr/>
        <a:lstStyle/>
        <a:p>
          <a:endParaRPr lang="en-US"/>
        </a:p>
      </dgm:t>
    </dgm:pt>
    <dgm:pt modelId="{80DF7258-17A0-40BD-A121-D42D3417B6A6}" type="sibTrans" cxnId="{DB60EA4B-67AB-4677-931E-1E61701D2151}">
      <dgm:prSet/>
      <dgm:spPr/>
      <dgm:t>
        <a:bodyPr/>
        <a:lstStyle/>
        <a:p>
          <a:endParaRPr lang="en-US"/>
        </a:p>
      </dgm:t>
    </dgm:pt>
    <dgm:pt modelId="{3A44C218-8039-484E-B359-A5964BC88DD3}">
      <dgm:prSet custT="1"/>
      <dgm:spPr/>
      <dgm:t>
        <a:bodyPr/>
        <a:lstStyle/>
        <a:p>
          <a:r>
            <a:rPr lang="en-US" sz="1600" dirty="0"/>
            <a:t>Organized Quality Assessment Performance Improvement (QAPI) meetings </a:t>
          </a:r>
        </a:p>
      </dgm:t>
    </dgm:pt>
    <dgm:pt modelId="{7CABDD9C-93CB-42F3-8BC6-7F6372DD1557}" type="parTrans" cxnId="{41E396A0-CE4D-4748-BFF0-F94194A48478}">
      <dgm:prSet/>
      <dgm:spPr/>
      <dgm:t>
        <a:bodyPr/>
        <a:lstStyle/>
        <a:p>
          <a:endParaRPr lang="en-US"/>
        </a:p>
      </dgm:t>
    </dgm:pt>
    <dgm:pt modelId="{C246F595-E729-4202-9D9A-8B4827070CA2}" type="sibTrans" cxnId="{41E396A0-CE4D-4748-BFF0-F94194A48478}">
      <dgm:prSet/>
      <dgm:spPr/>
      <dgm:t>
        <a:bodyPr/>
        <a:lstStyle/>
        <a:p>
          <a:endParaRPr lang="en-US"/>
        </a:p>
      </dgm:t>
    </dgm:pt>
    <dgm:pt modelId="{91CA3E4C-BCD3-4D23-97FF-B09CB33DC0C9}">
      <dgm:prSet custT="1"/>
      <dgm:spPr/>
      <dgm:t>
        <a:bodyPr/>
        <a:lstStyle/>
        <a:p>
          <a:r>
            <a:rPr lang="en-US" sz="1600" dirty="0"/>
            <a:t>Improved Throughput</a:t>
          </a:r>
        </a:p>
      </dgm:t>
    </dgm:pt>
    <dgm:pt modelId="{4C227A81-DBF0-410A-B8F7-6E6B5FA6225A}" type="parTrans" cxnId="{5B90C312-F947-4267-AAFF-C8F5D55A759F}">
      <dgm:prSet/>
      <dgm:spPr/>
      <dgm:t>
        <a:bodyPr/>
        <a:lstStyle/>
        <a:p>
          <a:endParaRPr lang="en-US"/>
        </a:p>
      </dgm:t>
    </dgm:pt>
    <dgm:pt modelId="{1363A590-FF18-4245-8297-4C2D5BD916C2}" type="sibTrans" cxnId="{5B90C312-F947-4267-AAFF-C8F5D55A759F}">
      <dgm:prSet/>
      <dgm:spPr/>
      <dgm:t>
        <a:bodyPr/>
        <a:lstStyle/>
        <a:p>
          <a:endParaRPr lang="en-US"/>
        </a:p>
      </dgm:t>
    </dgm:pt>
    <dgm:pt modelId="{8D7ECC9C-B62C-4E30-9FF0-A5616EB70D00}">
      <dgm:prSet custT="1"/>
      <dgm:spPr/>
      <dgm:t>
        <a:bodyPr/>
        <a:lstStyle/>
        <a:p>
          <a:r>
            <a:rPr lang="en-US" sz="1600" dirty="0"/>
            <a:t>Promotes TCHHN programs</a:t>
          </a:r>
        </a:p>
      </dgm:t>
    </dgm:pt>
    <dgm:pt modelId="{EB5A799E-342D-49EB-B301-2704F8A60D8A}" type="parTrans" cxnId="{F12D45F6-8569-4547-B5C4-E1CE4663068C}">
      <dgm:prSet/>
      <dgm:spPr/>
      <dgm:t>
        <a:bodyPr/>
        <a:lstStyle/>
        <a:p>
          <a:endParaRPr lang="en-US"/>
        </a:p>
      </dgm:t>
    </dgm:pt>
    <dgm:pt modelId="{FFEFD5BE-4BF6-4EC9-B582-6F6561D81828}" type="sibTrans" cxnId="{F12D45F6-8569-4547-B5C4-E1CE4663068C}">
      <dgm:prSet/>
      <dgm:spPr/>
      <dgm:t>
        <a:bodyPr/>
        <a:lstStyle/>
        <a:p>
          <a:endParaRPr lang="en-US"/>
        </a:p>
      </dgm:t>
    </dgm:pt>
    <dgm:pt modelId="{6C83F7BE-80EB-4D73-B771-3040BA60855A}" type="pres">
      <dgm:prSet presAssocID="{EEB17835-8897-4579-8D56-EBE5D299C2FF}" presName="Name0" presStyleCnt="0">
        <dgm:presLayoutVars>
          <dgm:chMax val="7"/>
          <dgm:dir/>
          <dgm:animLvl val="lvl"/>
          <dgm:resizeHandles val="exact"/>
        </dgm:presLayoutVars>
      </dgm:prSet>
      <dgm:spPr/>
    </dgm:pt>
    <dgm:pt modelId="{F6DD8C15-D427-4890-BF91-F8886C353334}" type="pres">
      <dgm:prSet presAssocID="{C346A2ED-0967-4F4C-9D32-BF4D087B18B6}" presName="circle1" presStyleLbl="node1" presStyleIdx="0" presStyleCnt="3"/>
      <dgm:spPr/>
    </dgm:pt>
    <dgm:pt modelId="{06D3AD15-18DE-475D-8593-AEDBBB9BF72B}" type="pres">
      <dgm:prSet presAssocID="{C346A2ED-0967-4F4C-9D32-BF4D087B18B6}" presName="space" presStyleCnt="0"/>
      <dgm:spPr/>
    </dgm:pt>
    <dgm:pt modelId="{FBC5CC1C-6C0A-40A1-ABC9-367D64869DF7}" type="pres">
      <dgm:prSet presAssocID="{C346A2ED-0967-4F4C-9D32-BF4D087B18B6}" presName="rect1" presStyleLbl="alignAcc1" presStyleIdx="0" presStyleCnt="3"/>
      <dgm:spPr/>
    </dgm:pt>
    <dgm:pt modelId="{892DF91C-5911-4F3B-97AF-B513A8772E3B}" type="pres">
      <dgm:prSet presAssocID="{427C4323-FBFB-4E84-BBA9-B809F5895D42}" presName="vertSpace2" presStyleLbl="node1" presStyleIdx="0" presStyleCnt="3"/>
      <dgm:spPr/>
    </dgm:pt>
    <dgm:pt modelId="{ECF33947-6899-4562-9AD3-31AC026E61FC}" type="pres">
      <dgm:prSet presAssocID="{427C4323-FBFB-4E84-BBA9-B809F5895D42}" presName="circle2" presStyleLbl="node1" presStyleIdx="1" presStyleCnt="3"/>
      <dgm:spPr/>
    </dgm:pt>
    <dgm:pt modelId="{FDAC0EB8-0550-4CC8-8DDB-9E8AFE234289}" type="pres">
      <dgm:prSet presAssocID="{427C4323-FBFB-4E84-BBA9-B809F5895D42}" presName="rect2" presStyleLbl="alignAcc1" presStyleIdx="1" presStyleCnt="3"/>
      <dgm:spPr/>
    </dgm:pt>
    <dgm:pt modelId="{535070D8-7573-40EA-B942-5A1D9D0A043A}" type="pres">
      <dgm:prSet presAssocID="{E06A6886-DBC1-4D85-89BB-7EFBB1651329}" presName="vertSpace3" presStyleLbl="node1" presStyleIdx="1" presStyleCnt="3"/>
      <dgm:spPr/>
    </dgm:pt>
    <dgm:pt modelId="{E16AB974-A5F4-4605-83E5-14254CFFB8BD}" type="pres">
      <dgm:prSet presAssocID="{E06A6886-DBC1-4D85-89BB-7EFBB1651329}" presName="circle3" presStyleLbl="node1" presStyleIdx="2" presStyleCnt="3"/>
      <dgm:spPr/>
    </dgm:pt>
    <dgm:pt modelId="{83513E4B-E457-42AF-A8BA-0125782B3B3E}" type="pres">
      <dgm:prSet presAssocID="{E06A6886-DBC1-4D85-89BB-7EFBB1651329}" presName="rect3" presStyleLbl="alignAcc1" presStyleIdx="2" presStyleCnt="3" custScaleX="100000" custScaleY="110861"/>
      <dgm:spPr/>
    </dgm:pt>
    <dgm:pt modelId="{9FF83F53-8141-415D-BCF5-5D5693ECE129}" type="pres">
      <dgm:prSet presAssocID="{C346A2ED-0967-4F4C-9D32-BF4D087B18B6}" presName="rect1ParTx" presStyleLbl="alignAcc1" presStyleIdx="2" presStyleCnt="3">
        <dgm:presLayoutVars>
          <dgm:chMax val="1"/>
          <dgm:bulletEnabled val="1"/>
        </dgm:presLayoutVars>
      </dgm:prSet>
      <dgm:spPr/>
    </dgm:pt>
    <dgm:pt modelId="{0FC61C27-E17D-4C80-85D5-187D1A444D46}" type="pres">
      <dgm:prSet presAssocID="{C346A2ED-0967-4F4C-9D32-BF4D087B18B6}" presName="rect1ChTx" presStyleLbl="alignAcc1" presStyleIdx="2" presStyleCnt="3" custScaleX="130753" custLinFactNeighborX="-4252">
        <dgm:presLayoutVars>
          <dgm:bulletEnabled val="1"/>
        </dgm:presLayoutVars>
      </dgm:prSet>
      <dgm:spPr/>
    </dgm:pt>
    <dgm:pt modelId="{7B4022D3-74A4-4364-822B-1428C189F95A}" type="pres">
      <dgm:prSet presAssocID="{427C4323-FBFB-4E84-BBA9-B809F5895D42}" presName="rect2ParTx" presStyleLbl="alignAcc1" presStyleIdx="2" presStyleCnt="3">
        <dgm:presLayoutVars>
          <dgm:chMax val="1"/>
          <dgm:bulletEnabled val="1"/>
        </dgm:presLayoutVars>
      </dgm:prSet>
      <dgm:spPr/>
    </dgm:pt>
    <dgm:pt modelId="{436F4BDF-6691-459B-89B4-5EA716E7BED5}" type="pres">
      <dgm:prSet presAssocID="{427C4323-FBFB-4E84-BBA9-B809F5895D42}" presName="rect2ChTx" presStyleLbl="alignAcc1" presStyleIdx="2" presStyleCnt="3" custScaleX="128537" custLinFactNeighborX="-6011" custLinFactNeighborY="0">
        <dgm:presLayoutVars>
          <dgm:bulletEnabled val="1"/>
        </dgm:presLayoutVars>
      </dgm:prSet>
      <dgm:spPr/>
    </dgm:pt>
    <dgm:pt modelId="{DFF4A444-5A9E-45E0-B3F2-F9D515177A3D}" type="pres">
      <dgm:prSet presAssocID="{E06A6886-DBC1-4D85-89BB-7EFBB1651329}" presName="rect3ParTx" presStyleLbl="alignAcc1" presStyleIdx="2" presStyleCnt="3">
        <dgm:presLayoutVars>
          <dgm:chMax val="1"/>
          <dgm:bulletEnabled val="1"/>
        </dgm:presLayoutVars>
      </dgm:prSet>
      <dgm:spPr/>
    </dgm:pt>
    <dgm:pt modelId="{9BA15C10-C494-48D3-8FD2-32FCB27215A4}" type="pres">
      <dgm:prSet presAssocID="{E06A6886-DBC1-4D85-89BB-7EFBB1651329}" presName="rect3ChTx" presStyleLbl="alignAcc1" presStyleIdx="2" presStyleCnt="3" custScaleX="126952" custLinFactNeighborX="-6378" custLinFactNeighborY="2062">
        <dgm:presLayoutVars>
          <dgm:bulletEnabled val="1"/>
        </dgm:presLayoutVars>
      </dgm:prSet>
      <dgm:spPr/>
    </dgm:pt>
  </dgm:ptLst>
  <dgm:cxnLst>
    <dgm:cxn modelId="{D5F2AB03-EFD2-4F2D-AADD-10E822FD4FF6}" type="presOf" srcId="{FB6157D7-AC9E-4D48-AD47-52CB65FA77E9}" destId="{0FC61C27-E17D-4C80-85D5-187D1A444D46}" srcOrd="0" destOrd="2" presId="urn:microsoft.com/office/officeart/2005/8/layout/target3"/>
    <dgm:cxn modelId="{F111FD0A-C800-4FFA-9B98-193F1C3654A2}" srcId="{427C4323-FBFB-4E84-BBA9-B809F5895D42}" destId="{0EB27671-E803-488F-91A6-B40A9D3F441B}" srcOrd="1" destOrd="0" parTransId="{8252E59E-B7F9-441C-807A-D0CA7BA6C4C0}" sibTransId="{ADF2F4EC-93DE-4648-98DA-96BB515926AA}"/>
    <dgm:cxn modelId="{E189F50C-1829-44AD-9915-50FD75A8A4AB}" type="presOf" srcId="{487A854D-E269-4E91-BF90-3E5FEF455191}" destId="{436F4BDF-6691-459B-89B4-5EA716E7BED5}" srcOrd="0" destOrd="3" presId="urn:microsoft.com/office/officeart/2005/8/layout/target3"/>
    <dgm:cxn modelId="{A2459111-E848-44D8-A98E-012B125DA4EC}" srcId="{C346A2ED-0967-4F4C-9D32-BF4D087B18B6}" destId="{DA2E776B-2175-4209-B040-D22876F9C140}" srcOrd="0" destOrd="0" parTransId="{CA962134-AE54-415E-B058-858A31874AE7}" sibTransId="{F487C3CA-849B-4209-AAB2-437B600E45B0}"/>
    <dgm:cxn modelId="{5B90C312-F947-4267-AAFF-C8F5D55A759F}" srcId="{E06A6886-DBC1-4D85-89BB-7EFBB1651329}" destId="{91CA3E4C-BCD3-4D23-97FF-B09CB33DC0C9}" srcOrd="3" destOrd="0" parTransId="{4C227A81-DBF0-410A-B8F7-6E6B5FA6225A}" sibTransId="{1363A590-FF18-4245-8297-4C2D5BD916C2}"/>
    <dgm:cxn modelId="{7876F41A-DF07-4E2A-A5D4-BD84F8E41CE6}" type="presOf" srcId="{0EB27671-E803-488F-91A6-B40A9D3F441B}" destId="{436F4BDF-6691-459B-89B4-5EA716E7BED5}" srcOrd="0" destOrd="1" presId="urn:microsoft.com/office/officeart/2005/8/layout/target3"/>
    <dgm:cxn modelId="{590D5F23-C871-4221-A856-6CDCF0289B2D}" type="presOf" srcId="{3A44C218-8039-484E-B359-A5964BC88DD3}" destId="{9BA15C10-C494-48D3-8FD2-32FCB27215A4}" srcOrd="0" destOrd="2" presId="urn:microsoft.com/office/officeart/2005/8/layout/target3"/>
    <dgm:cxn modelId="{56507C27-9AAD-4913-BC4E-67E8BBF9702B}" type="presOf" srcId="{91CA3E4C-BCD3-4D23-97FF-B09CB33DC0C9}" destId="{9BA15C10-C494-48D3-8FD2-32FCB27215A4}" srcOrd="0" destOrd="3" presId="urn:microsoft.com/office/officeart/2005/8/layout/target3"/>
    <dgm:cxn modelId="{2638F32A-61B7-48AA-AC09-FD21950E107B}" type="presOf" srcId="{8D7ECC9C-B62C-4E30-9FF0-A5616EB70D00}" destId="{9BA15C10-C494-48D3-8FD2-32FCB27215A4}" srcOrd="0" destOrd="4" presId="urn:microsoft.com/office/officeart/2005/8/layout/target3"/>
    <dgm:cxn modelId="{3C2C2F2B-36F6-46FF-BDE8-2B022C9C11A3}" type="presOf" srcId="{427C4323-FBFB-4E84-BBA9-B809F5895D42}" destId="{7B4022D3-74A4-4364-822B-1428C189F95A}" srcOrd="1" destOrd="0" presId="urn:microsoft.com/office/officeart/2005/8/layout/target3"/>
    <dgm:cxn modelId="{9A489132-7C84-4206-B08E-F1656FA825B9}" type="presOf" srcId="{6CD380BD-4175-4C09-94E4-E5D26057D768}" destId="{436F4BDF-6691-459B-89B4-5EA716E7BED5}" srcOrd="0" destOrd="2" presId="urn:microsoft.com/office/officeart/2005/8/layout/target3"/>
    <dgm:cxn modelId="{4A1C5745-CF90-4B63-AC6C-3FCEA14A24A5}" type="presOf" srcId="{E06A6886-DBC1-4D85-89BB-7EFBB1651329}" destId="{83513E4B-E457-42AF-A8BA-0125782B3B3E}" srcOrd="0" destOrd="0" presId="urn:microsoft.com/office/officeart/2005/8/layout/target3"/>
    <dgm:cxn modelId="{993DBD6A-D3AB-4F5C-A5E2-946ED7ACBE81}" type="presOf" srcId="{7379E5B5-0426-4B07-B9F8-82AEB6286D59}" destId="{0FC61C27-E17D-4C80-85D5-187D1A444D46}" srcOrd="0" destOrd="1" presId="urn:microsoft.com/office/officeart/2005/8/layout/target3"/>
    <dgm:cxn modelId="{7A224E4B-6C46-4A80-8790-BC24B281B1CE}" type="presOf" srcId="{C346A2ED-0967-4F4C-9D32-BF4D087B18B6}" destId="{9FF83F53-8141-415D-BCF5-5D5693ECE129}" srcOrd="1" destOrd="0" presId="urn:microsoft.com/office/officeart/2005/8/layout/target3"/>
    <dgm:cxn modelId="{BAA8946B-4CC5-43FA-9CC6-0A20687CA5F8}" srcId="{427C4323-FBFB-4E84-BBA9-B809F5895D42}" destId="{487A854D-E269-4E91-BF90-3E5FEF455191}" srcOrd="3" destOrd="0" parTransId="{0C933A6D-309D-4942-84FD-AAC0F0B31FB1}" sibTransId="{F0F3542C-C9AB-483C-8BA0-A5C21E721749}"/>
    <dgm:cxn modelId="{DB60EA4B-67AB-4677-931E-1E61701D2151}" srcId="{E06A6886-DBC1-4D85-89BB-7EFBB1651329}" destId="{150F74ED-ADF0-4A66-B8B2-BBD6859A9A7C}" srcOrd="1" destOrd="0" parTransId="{6A967A2B-9FE6-4946-B91B-AA0FC5DCA96E}" sibTransId="{80DF7258-17A0-40BD-A121-D42D3417B6A6}"/>
    <dgm:cxn modelId="{A4823D73-DB46-4E3D-B546-E59FFEB5FE40}" srcId="{E06A6886-DBC1-4D85-89BB-7EFBB1651329}" destId="{D5CB960F-F1FE-465A-9055-039B9EFAE85D}" srcOrd="0" destOrd="0" parTransId="{D3CF8B66-0503-4492-AB61-90B2509A6FF5}" sibTransId="{5584C7FD-A782-4D7E-AFEB-D283BB573F37}"/>
    <dgm:cxn modelId="{369C5D7C-1660-47BE-898A-4E8A7C47A149}" srcId="{427C4323-FBFB-4E84-BBA9-B809F5895D42}" destId="{ABC90DAA-01CB-44B1-AA0D-C22757E6CDDE}" srcOrd="0" destOrd="0" parTransId="{2D1F22CA-A5D5-4915-B19B-159CA0BE4259}" sibTransId="{88B4975D-7C56-4225-88E4-26B31ED499B5}"/>
    <dgm:cxn modelId="{4D371E7F-434E-4BD9-BD9F-FB09C974B593}" type="presOf" srcId="{CA109CC7-2068-42C6-903A-2E3CBA07E06E}" destId="{0FC61C27-E17D-4C80-85D5-187D1A444D46}" srcOrd="0" destOrd="4" presId="urn:microsoft.com/office/officeart/2005/8/layout/target3"/>
    <dgm:cxn modelId="{008D4589-F7BF-4177-8F11-CAEE1EA367B7}" type="presOf" srcId="{427C4323-FBFB-4E84-BBA9-B809F5895D42}" destId="{FDAC0EB8-0550-4CC8-8DDB-9E8AFE234289}" srcOrd="0" destOrd="0" presId="urn:microsoft.com/office/officeart/2005/8/layout/target3"/>
    <dgm:cxn modelId="{92A17B89-B86F-4815-B8B3-A2E155338BD2}" type="presOf" srcId="{DE327128-CB09-4A48-9CD0-90357DFAF8C6}" destId="{0FC61C27-E17D-4C80-85D5-187D1A444D46}" srcOrd="0" destOrd="3" presId="urn:microsoft.com/office/officeart/2005/8/layout/target3"/>
    <dgm:cxn modelId="{9228989D-A7BC-4C6A-B0B8-040B6EAC2F34}" type="presOf" srcId="{ABC90DAA-01CB-44B1-AA0D-C22757E6CDDE}" destId="{436F4BDF-6691-459B-89B4-5EA716E7BED5}" srcOrd="0" destOrd="0" presId="urn:microsoft.com/office/officeart/2005/8/layout/target3"/>
    <dgm:cxn modelId="{41E396A0-CE4D-4748-BFF0-F94194A48478}" srcId="{E06A6886-DBC1-4D85-89BB-7EFBB1651329}" destId="{3A44C218-8039-484E-B359-A5964BC88DD3}" srcOrd="2" destOrd="0" parTransId="{7CABDD9C-93CB-42F3-8BC6-7F6372DD1557}" sibTransId="{C246F595-E729-4202-9D9A-8B4827070CA2}"/>
    <dgm:cxn modelId="{ED1C9CA0-630A-4FE8-B2F6-F9DB8D09B7B9}" srcId="{EEB17835-8897-4579-8D56-EBE5D299C2FF}" destId="{C346A2ED-0967-4F4C-9D32-BF4D087B18B6}" srcOrd="0" destOrd="0" parTransId="{5D08573F-2735-4876-B34B-ECB7EEFE7F26}" sibTransId="{1BA52292-6698-4E15-9B7B-D30E710D8C38}"/>
    <dgm:cxn modelId="{073235A2-E64E-4033-82C3-A930A699C466}" type="presOf" srcId="{EEB17835-8897-4579-8D56-EBE5D299C2FF}" destId="{6C83F7BE-80EB-4D73-B771-3040BA60855A}" srcOrd="0" destOrd="0" presId="urn:microsoft.com/office/officeart/2005/8/layout/target3"/>
    <dgm:cxn modelId="{99C80AA7-E1F5-47A6-AAA5-00F7CF714109}" srcId="{EEB17835-8897-4579-8D56-EBE5D299C2FF}" destId="{E06A6886-DBC1-4D85-89BB-7EFBB1651329}" srcOrd="2" destOrd="0" parTransId="{EFE05776-0B26-4C56-9034-3703595C2F93}" sibTransId="{CFD304C6-041E-4BED-B646-37EFE131530B}"/>
    <dgm:cxn modelId="{0FF990AB-C4C3-494C-BCE3-4D98232C5DBF}" srcId="{C346A2ED-0967-4F4C-9D32-BF4D087B18B6}" destId="{DE327128-CB09-4A48-9CD0-90357DFAF8C6}" srcOrd="3" destOrd="0" parTransId="{4E24FD41-03ED-4D75-BD28-C1DB15BA245D}" sibTransId="{696C9BF0-F865-4CA1-9CB5-6EDD9A271BBF}"/>
    <dgm:cxn modelId="{A811D7AD-B406-4F90-845D-DCD1C676AA1F}" type="presOf" srcId="{150F74ED-ADF0-4A66-B8B2-BBD6859A9A7C}" destId="{9BA15C10-C494-48D3-8FD2-32FCB27215A4}" srcOrd="0" destOrd="1" presId="urn:microsoft.com/office/officeart/2005/8/layout/target3"/>
    <dgm:cxn modelId="{992AADAF-FC10-46F8-B364-2E6DA8C4F384}" type="presOf" srcId="{DA2E776B-2175-4209-B040-D22876F9C140}" destId="{0FC61C27-E17D-4C80-85D5-187D1A444D46}" srcOrd="0" destOrd="0" presId="urn:microsoft.com/office/officeart/2005/8/layout/target3"/>
    <dgm:cxn modelId="{153324BB-D505-4DE1-AC02-09B8B920C297}" srcId="{C346A2ED-0967-4F4C-9D32-BF4D087B18B6}" destId="{7379E5B5-0426-4B07-B9F8-82AEB6286D59}" srcOrd="1" destOrd="0" parTransId="{3F8BAD6F-E101-409C-9420-9CC36C970765}" sibTransId="{589108CF-3899-48DB-81C2-53790658FDB7}"/>
    <dgm:cxn modelId="{EC4049BF-D630-4DF6-B076-08A080967889}" type="presOf" srcId="{D5CB960F-F1FE-465A-9055-039B9EFAE85D}" destId="{9BA15C10-C494-48D3-8FD2-32FCB27215A4}" srcOrd="0" destOrd="0" presId="urn:microsoft.com/office/officeart/2005/8/layout/target3"/>
    <dgm:cxn modelId="{63A913CC-B08D-4349-A092-5254ACC2085C}" type="presOf" srcId="{E06A6886-DBC1-4D85-89BB-7EFBB1651329}" destId="{DFF4A444-5A9E-45E0-B3F2-F9D515177A3D}" srcOrd="1" destOrd="0" presId="urn:microsoft.com/office/officeart/2005/8/layout/target3"/>
    <dgm:cxn modelId="{D4FF70D1-D495-40D4-B99B-CFD1A813548E}" srcId="{EEB17835-8897-4579-8D56-EBE5D299C2FF}" destId="{427C4323-FBFB-4E84-BBA9-B809F5895D42}" srcOrd="1" destOrd="0" parTransId="{FA4301F3-89A7-4727-9676-3739C6EBDCA8}" sibTransId="{27484DE6-02C5-4579-B7A6-41A8CB2CE8BF}"/>
    <dgm:cxn modelId="{BF48A8E6-5A0D-48DE-B2BA-DFFDAD9FD0F1}" srcId="{427C4323-FBFB-4E84-BBA9-B809F5895D42}" destId="{6CD380BD-4175-4C09-94E4-E5D26057D768}" srcOrd="2" destOrd="0" parTransId="{311DEE07-544D-4674-ABF0-58EC6BB00541}" sibTransId="{BBF67FB2-3D25-40DC-9925-056F9F883156}"/>
    <dgm:cxn modelId="{E66753EF-7015-4207-9F16-610A3B27A9D3}" srcId="{C346A2ED-0967-4F4C-9D32-BF4D087B18B6}" destId="{CA109CC7-2068-42C6-903A-2E3CBA07E06E}" srcOrd="4" destOrd="0" parTransId="{3E2BA5F4-CB56-45EF-8BC3-0FCA8D7BC1ED}" sibTransId="{2611A49E-67E6-4FC2-A198-F6577EC98BF5}"/>
    <dgm:cxn modelId="{F12D45F6-8569-4547-B5C4-E1CE4663068C}" srcId="{E06A6886-DBC1-4D85-89BB-7EFBB1651329}" destId="{8D7ECC9C-B62C-4E30-9FF0-A5616EB70D00}" srcOrd="4" destOrd="0" parTransId="{EB5A799E-342D-49EB-B301-2704F8A60D8A}" sibTransId="{FFEFD5BE-4BF6-4EC9-B582-6F6561D81828}"/>
    <dgm:cxn modelId="{1DC3AEF8-63BE-4474-8025-46671F13CC83}" srcId="{C346A2ED-0967-4F4C-9D32-BF4D087B18B6}" destId="{FB6157D7-AC9E-4D48-AD47-52CB65FA77E9}" srcOrd="2" destOrd="0" parTransId="{CC6EFE16-F34A-4119-9D32-49991DA43F75}" sibTransId="{5D402C27-21CA-459D-BF1C-7010AF538658}"/>
    <dgm:cxn modelId="{CBA591FD-8F55-4681-AEC5-1A0CF9F5E178}" type="presOf" srcId="{C346A2ED-0967-4F4C-9D32-BF4D087B18B6}" destId="{FBC5CC1C-6C0A-40A1-ABC9-367D64869DF7}" srcOrd="0" destOrd="0" presId="urn:microsoft.com/office/officeart/2005/8/layout/target3"/>
    <dgm:cxn modelId="{6B3D0CEA-72D1-4B22-9675-B7BB26F139F6}" type="presParOf" srcId="{6C83F7BE-80EB-4D73-B771-3040BA60855A}" destId="{F6DD8C15-D427-4890-BF91-F8886C353334}" srcOrd="0" destOrd="0" presId="urn:microsoft.com/office/officeart/2005/8/layout/target3"/>
    <dgm:cxn modelId="{A26D8A54-63BA-4DCD-B1ED-0B04C6D7791A}" type="presParOf" srcId="{6C83F7BE-80EB-4D73-B771-3040BA60855A}" destId="{06D3AD15-18DE-475D-8593-AEDBBB9BF72B}" srcOrd="1" destOrd="0" presId="urn:microsoft.com/office/officeart/2005/8/layout/target3"/>
    <dgm:cxn modelId="{066B5D1E-5572-4504-804A-8E052CAF64F8}" type="presParOf" srcId="{6C83F7BE-80EB-4D73-B771-3040BA60855A}" destId="{FBC5CC1C-6C0A-40A1-ABC9-367D64869DF7}" srcOrd="2" destOrd="0" presId="urn:microsoft.com/office/officeart/2005/8/layout/target3"/>
    <dgm:cxn modelId="{E76390E4-1DAA-4295-90A7-5932A78CA271}" type="presParOf" srcId="{6C83F7BE-80EB-4D73-B771-3040BA60855A}" destId="{892DF91C-5911-4F3B-97AF-B513A8772E3B}" srcOrd="3" destOrd="0" presId="urn:microsoft.com/office/officeart/2005/8/layout/target3"/>
    <dgm:cxn modelId="{EFABB130-9F0F-4E4E-B659-C28BBE57FCEC}" type="presParOf" srcId="{6C83F7BE-80EB-4D73-B771-3040BA60855A}" destId="{ECF33947-6899-4562-9AD3-31AC026E61FC}" srcOrd="4" destOrd="0" presId="urn:microsoft.com/office/officeart/2005/8/layout/target3"/>
    <dgm:cxn modelId="{137AC102-5520-4CF0-954B-728F67F302FB}" type="presParOf" srcId="{6C83F7BE-80EB-4D73-B771-3040BA60855A}" destId="{FDAC0EB8-0550-4CC8-8DDB-9E8AFE234289}" srcOrd="5" destOrd="0" presId="urn:microsoft.com/office/officeart/2005/8/layout/target3"/>
    <dgm:cxn modelId="{2F47CF5B-2931-45ED-B546-F5F79E3395B4}" type="presParOf" srcId="{6C83F7BE-80EB-4D73-B771-3040BA60855A}" destId="{535070D8-7573-40EA-B942-5A1D9D0A043A}" srcOrd="6" destOrd="0" presId="urn:microsoft.com/office/officeart/2005/8/layout/target3"/>
    <dgm:cxn modelId="{2D9DB8ED-A00D-4A71-9026-7DCF41AB5640}" type="presParOf" srcId="{6C83F7BE-80EB-4D73-B771-3040BA60855A}" destId="{E16AB974-A5F4-4605-83E5-14254CFFB8BD}" srcOrd="7" destOrd="0" presId="urn:microsoft.com/office/officeart/2005/8/layout/target3"/>
    <dgm:cxn modelId="{547044D1-5079-45BD-82A5-4525269AE5D4}" type="presParOf" srcId="{6C83F7BE-80EB-4D73-B771-3040BA60855A}" destId="{83513E4B-E457-42AF-A8BA-0125782B3B3E}" srcOrd="8" destOrd="0" presId="urn:microsoft.com/office/officeart/2005/8/layout/target3"/>
    <dgm:cxn modelId="{DC907027-2390-4B36-AB86-61C55977ADFC}" type="presParOf" srcId="{6C83F7BE-80EB-4D73-B771-3040BA60855A}" destId="{9FF83F53-8141-415D-BCF5-5D5693ECE129}" srcOrd="9" destOrd="0" presId="urn:microsoft.com/office/officeart/2005/8/layout/target3"/>
    <dgm:cxn modelId="{8995731A-754B-4829-B3AB-EB4E2041733E}" type="presParOf" srcId="{6C83F7BE-80EB-4D73-B771-3040BA60855A}" destId="{0FC61C27-E17D-4C80-85D5-187D1A444D46}" srcOrd="10" destOrd="0" presId="urn:microsoft.com/office/officeart/2005/8/layout/target3"/>
    <dgm:cxn modelId="{74F70E23-07D3-49D3-B26A-C15A5DF38B0B}" type="presParOf" srcId="{6C83F7BE-80EB-4D73-B771-3040BA60855A}" destId="{7B4022D3-74A4-4364-822B-1428C189F95A}" srcOrd="11" destOrd="0" presId="urn:microsoft.com/office/officeart/2005/8/layout/target3"/>
    <dgm:cxn modelId="{8EF7373D-0833-46C6-A2DA-F703743B6BAC}" type="presParOf" srcId="{6C83F7BE-80EB-4D73-B771-3040BA60855A}" destId="{436F4BDF-6691-459B-89B4-5EA716E7BED5}" srcOrd="12" destOrd="0" presId="urn:microsoft.com/office/officeart/2005/8/layout/target3"/>
    <dgm:cxn modelId="{1A981120-E58C-4286-BCE3-7B5FAA161007}" type="presParOf" srcId="{6C83F7BE-80EB-4D73-B771-3040BA60855A}" destId="{DFF4A444-5A9E-45E0-B3F2-F9D515177A3D}" srcOrd="13" destOrd="0" presId="urn:microsoft.com/office/officeart/2005/8/layout/target3"/>
    <dgm:cxn modelId="{8509C5BF-F331-4C0A-A194-2DDEA993A808}" type="presParOf" srcId="{6C83F7BE-80EB-4D73-B771-3040BA60855A}" destId="{9BA15C10-C494-48D3-8FD2-32FCB27215A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71BA2-3D61-4749-8B93-28551E706F0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E0CCCB6-3624-4109-A86F-1A90357DA5E6}">
      <dgm:prSet custT="1"/>
      <dgm:spPr/>
      <dgm:t>
        <a:bodyPr/>
        <a:lstStyle/>
        <a:p>
          <a:r>
            <a:rPr lang="en-US" sz="2000" b="1" dirty="0"/>
            <a:t>CHF order set</a:t>
          </a:r>
        </a:p>
        <a:p>
          <a:r>
            <a:rPr lang="en-US" sz="2000" b="1" i="1" dirty="0"/>
            <a:t> </a:t>
          </a:r>
          <a:r>
            <a:rPr lang="en-US" sz="2000" b="0" i="1" dirty="0"/>
            <a:t>for all </a:t>
          </a:r>
          <a:r>
            <a:rPr lang="en-US" sz="2000" b="0" i="1" u="sng" dirty="0"/>
            <a:t>acute</a:t>
          </a:r>
          <a:r>
            <a:rPr lang="en-US" sz="2000" b="0" i="1" dirty="0"/>
            <a:t> HF patients</a:t>
          </a:r>
        </a:p>
      </dgm:t>
    </dgm:pt>
    <dgm:pt modelId="{7812CE6E-C974-4DF4-9A56-BD7108A91C60}" type="parTrans" cxnId="{30F46FD5-C695-4AA4-A0AD-BC22F14E4E53}">
      <dgm:prSet/>
      <dgm:spPr/>
      <dgm:t>
        <a:bodyPr/>
        <a:lstStyle/>
        <a:p>
          <a:endParaRPr lang="en-US"/>
        </a:p>
      </dgm:t>
    </dgm:pt>
    <dgm:pt modelId="{413EBA44-12AF-4D07-8DD1-EE58524B5001}" type="sibTrans" cxnId="{30F46FD5-C695-4AA4-A0AD-BC22F14E4E53}">
      <dgm:prSet/>
      <dgm:spPr/>
      <dgm:t>
        <a:bodyPr/>
        <a:lstStyle/>
        <a:p>
          <a:endParaRPr lang="en-US"/>
        </a:p>
      </dgm:t>
    </dgm:pt>
    <dgm:pt modelId="{62A831DB-9F68-4A50-9602-7670FE48E00E}">
      <dgm:prSet custT="1"/>
      <dgm:spPr/>
      <dgm:t>
        <a:bodyPr/>
        <a:lstStyle/>
        <a:p>
          <a:r>
            <a:rPr lang="en-US" sz="1600" dirty="0"/>
            <a:t>Includes consults for </a:t>
          </a:r>
          <a:r>
            <a:rPr lang="en-US" sz="1600" b="1" u="sng" dirty="0"/>
            <a:t>Pastoral services </a:t>
          </a:r>
          <a:r>
            <a:rPr lang="en-US" sz="1600" dirty="0"/>
            <a:t>(ACP discussion &amp; depression screen)</a:t>
          </a:r>
        </a:p>
      </dgm:t>
    </dgm:pt>
    <dgm:pt modelId="{A7A98A36-4113-492A-8A96-F86484DCFAD1}" type="parTrans" cxnId="{7A8308D3-93E1-4D27-B7A6-223E802500CB}">
      <dgm:prSet/>
      <dgm:spPr/>
      <dgm:t>
        <a:bodyPr/>
        <a:lstStyle/>
        <a:p>
          <a:endParaRPr lang="en-US"/>
        </a:p>
      </dgm:t>
    </dgm:pt>
    <dgm:pt modelId="{514C1E8F-DDC8-4D6E-81B9-55B3A7AA2075}" type="sibTrans" cxnId="{7A8308D3-93E1-4D27-B7A6-223E802500CB}">
      <dgm:prSet/>
      <dgm:spPr/>
      <dgm:t>
        <a:bodyPr/>
        <a:lstStyle/>
        <a:p>
          <a:endParaRPr lang="en-US"/>
        </a:p>
      </dgm:t>
    </dgm:pt>
    <dgm:pt modelId="{59DC8ADE-4727-4487-9EE4-246B61A00BAF}">
      <dgm:prSet custT="1"/>
      <dgm:spPr/>
      <dgm:t>
        <a:bodyPr/>
        <a:lstStyle/>
        <a:p>
          <a:r>
            <a:rPr lang="en-US" sz="2400" b="1" dirty="0"/>
            <a:t>HF service consult</a:t>
          </a:r>
          <a:endParaRPr lang="en-US" sz="2400" dirty="0"/>
        </a:p>
      </dgm:t>
    </dgm:pt>
    <dgm:pt modelId="{2A20827E-525B-4B06-8291-B372CEFF4F58}" type="parTrans" cxnId="{36DA0623-9F2A-43F0-8AFC-7E8DE18E0CBA}">
      <dgm:prSet/>
      <dgm:spPr/>
      <dgm:t>
        <a:bodyPr/>
        <a:lstStyle/>
        <a:p>
          <a:endParaRPr lang="en-US"/>
        </a:p>
      </dgm:t>
    </dgm:pt>
    <dgm:pt modelId="{4D7E868E-9755-4DAE-B9ED-A61E5E77AC18}" type="sibTrans" cxnId="{36DA0623-9F2A-43F0-8AFC-7E8DE18E0CBA}">
      <dgm:prSet/>
      <dgm:spPr/>
      <dgm:t>
        <a:bodyPr/>
        <a:lstStyle/>
        <a:p>
          <a:endParaRPr lang="en-US"/>
        </a:p>
      </dgm:t>
    </dgm:pt>
    <dgm:pt modelId="{5848A63A-63CF-4595-BF62-C2FDFC9746B3}">
      <dgm:prSet custT="1"/>
      <dgm:spPr/>
      <dgm:t>
        <a:bodyPr/>
        <a:lstStyle/>
        <a:p>
          <a:r>
            <a:rPr lang="en-US" sz="2000" dirty="0"/>
            <a:t>Consider if EF &lt;30%, worsening renal or liver failure, readmission for Heart Failure </a:t>
          </a:r>
        </a:p>
      </dgm:t>
    </dgm:pt>
    <dgm:pt modelId="{EB0094D4-D132-431F-9377-6F53D987C794}" type="parTrans" cxnId="{82560A6F-33CD-42DE-8A2C-F0093193053E}">
      <dgm:prSet/>
      <dgm:spPr/>
      <dgm:t>
        <a:bodyPr/>
        <a:lstStyle/>
        <a:p>
          <a:endParaRPr lang="en-US"/>
        </a:p>
      </dgm:t>
    </dgm:pt>
    <dgm:pt modelId="{7D3CDEA1-AF13-4F7B-939C-EC9F3602DEA9}" type="sibTrans" cxnId="{82560A6F-33CD-42DE-8A2C-F0093193053E}">
      <dgm:prSet/>
      <dgm:spPr/>
      <dgm:t>
        <a:bodyPr/>
        <a:lstStyle/>
        <a:p>
          <a:endParaRPr lang="en-US"/>
        </a:p>
      </dgm:t>
    </dgm:pt>
    <dgm:pt modelId="{8D5A6790-1220-4CC3-9D5B-046D0FA21544}">
      <dgm:prSet custT="1"/>
      <dgm:spPr/>
      <dgm:t>
        <a:bodyPr/>
        <a:lstStyle/>
        <a:p>
          <a:r>
            <a:rPr lang="en-US" sz="2400" b="1" dirty="0"/>
            <a:t>Documentation requirements</a:t>
          </a:r>
          <a:endParaRPr lang="en-US" sz="2400" dirty="0"/>
        </a:p>
      </dgm:t>
    </dgm:pt>
    <dgm:pt modelId="{0E4E91D7-9FCA-4F4D-91BE-5205167F5A81}" type="parTrans" cxnId="{7119C9E3-8EC3-4F50-9A28-CDF0555F7D09}">
      <dgm:prSet/>
      <dgm:spPr/>
      <dgm:t>
        <a:bodyPr/>
        <a:lstStyle/>
        <a:p>
          <a:endParaRPr lang="en-US"/>
        </a:p>
      </dgm:t>
    </dgm:pt>
    <dgm:pt modelId="{56125073-746B-413C-86BA-25949A93EB24}" type="sibTrans" cxnId="{7119C9E3-8EC3-4F50-9A28-CDF0555F7D09}">
      <dgm:prSet/>
      <dgm:spPr/>
      <dgm:t>
        <a:bodyPr/>
        <a:lstStyle/>
        <a:p>
          <a:endParaRPr lang="en-US"/>
        </a:p>
      </dgm:t>
    </dgm:pt>
    <dgm:pt modelId="{B9BBCF6E-1CAC-4B2E-90D1-BF95D81086E1}">
      <dgm:prSet custT="1"/>
      <dgm:spPr/>
      <dgm:t>
        <a:bodyPr/>
        <a:lstStyle/>
        <a:p>
          <a:r>
            <a:rPr lang="en-US" sz="2000" b="1" dirty="0"/>
            <a:t>DC </a:t>
          </a:r>
          <a:r>
            <a:rPr lang="en-US" sz="2000" b="1" dirty="0" err="1"/>
            <a:t>Smartphrase</a:t>
          </a:r>
          <a:r>
            <a:rPr lang="en-US" sz="2000" b="1" dirty="0"/>
            <a:t> {.DCHF} </a:t>
          </a:r>
          <a:r>
            <a:rPr lang="en-US" sz="2000" dirty="0"/>
            <a:t>auto populates required documentation based on EF (includes NYHA class, GDMT)</a:t>
          </a:r>
        </a:p>
      </dgm:t>
    </dgm:pt>
    <dgm:pt modelId="{847A0328-763F-403E-A9D4-7B42F58DD08F}" type="parTrans" cxnId="{E3034732-BC0E-4E07-B595-D4AF6A2EB174}">
      <dgm:prSet/>
      <dgm:spPr/>
      <dgm:t>
        <a:bodyPr/>
        <a:lstStyle/>
        <a:p>
          <a:endParaRPr lang="en-US"/>
        </a:p>
      </dgm:t>
    </dgm:pt>
    <dgm:pt modelId="{2837D262-3818-4F97-AE3B-F9B9BF47472A}" type="sibTrans" cxnId="{E3034732-BC0E-4E07-B595-D4AF6A2EB174}">
      <dgm:prSet/>
      <dgm:spPr/>
      <dgm:t>
        <a:bodyPr/>
        <a:lstStyle/>
        <a:p>
          <a:endParaRPr lang="en-US"/>
        </a:p>
      </dgm:t>
    </dgm:pt>
    <dgm:pt modelId="{CCA39206-D7BB-4FD3-9B1C-60677D852D47}">
      <dgm:prSet custT="1"/>
      <dgm:spPr/>
      <dgm:t>
        <a:bodyPr/>
        <a:lstStyle/>
        <a:p>
          <a:r>
            <a:rPr lang="en-US" sz="2400" b="1" dirty="0"/>
            <a:t>7-day HF follow up appointment</a:t>
          </a:r>
          <a:endParaRPr lang="en-US" sz="2400" dirty="0"/>
        </a:p>
      </dgm:t>
    </dgm:pt>
    <dgm:pt modelId="{C7C25F62-E40A-459B-AEF7-9F8E9733A433}" type="parTrans" cxnId="{CE53ACFD-F541-425F-94A9-5A073A302895}">
      <dgm:prSet/>
      <dgm:spPr/>
      <dgm:t>
        <a:bodyPr/>
        <a:lstStyle/>
        <a:p>
          <a:endParaRPr lang="en-US"/>
        </a:p>
      </dgm:t>
    </dgm:pt>
    <dgm:pt modelId="{E79E3F45-9C20-4BC1-83C2-0B2CB83BBED4}" type="sibTrans" cxnId="{CE53ACFD-F541-425F-94A9-5A073A302895}">
      <dgm:prSet/>
      <dgm:spPr/>
      <dgm:t>
        <a:bodyPr/>
        <a:lstStyle/>
        <a:p>
          <a:endParaRPr lang="en-US"/>
        </a:p>
      </dgm:t>
    </dgm:pt>
    <dgm:pt modelId="{D432F015-62A4-4FB8-B7CC-1128119E257C}">
      <dgm:prSet custT="1"/>
      <dgm:spPr/>
      <dgm:t>
        <a:bodyPr/>
        <a:lstStyle/>
        <a:p>
          <a:r>
            <a:rPr lang="en-US" sz="2000" dirty="0"/>
            <a:t>Enter consult for ‘Heart Failure Follow Up’ to prompt HUC/RN to schedule appointment</a:t>
          </a:r>
        </a:p>
      </dgm:t>
    </dgm:pt>
    <dgm:pt modelId="{19C61817-047E-40CD-8A95-E2821099D005}" type="parTrans" cxnId="{A8D4D663-B4CC-4E5B-88D8-FFD45FD2F3C5}">
      <dgm:prSet/>
      <dgm:spPr/>
      <dgm:t>
        <a:bodyPr/>
        <a:lstStyle/>
        <a:p>
          <a:endParaRPr lang="en-US"/>
        </a:p>
      </dgm:t>
    </dgm:pt>
    <dgm:pt modelId="{B3C23B89-5E91-4EA7-A094-622DFFFD0072}" type="sibTrans" cxnId="{A8D4D663-B4CC-4E5B-88D8-FFD45FD2F3C5}">
      <dgm:prSet/>
      <dgm:spPr/>
      <dgm:t>
        <a:bodyPr/>
        <a:lstStyle/>
        <a:p>
          <a:endParaRPr lang="en-US"/>
        </a:p>
      </dgm:t>
    </dgm:pt>
    <dgm:pt modelId="{9C77B801-E490-4ACD-9227-004CF3C0FD8A}">
      <dgm:prSet custT="1"/>
      <dgm:spPr/>
      <dgm:t>
        <a:bodyPr/>
        <a:lstStyle/>
        <a:p>
          <a:r>
            <a:rPr lang="en-US" sz="1600" dirty="0"/>
            <a:t> inpatient </a:t>
          </a:r>
          <a:r>
            <a:rPr lang="en-US" sz="1600" b="1" u="sng" dirty="0"/>
            <a:t>Cardiac rehab </a:t>
          </a:r>
          <a:r>
            <a:rPr lang="en-US" sz="1600" dirty="0"/>
            <a:t>(Functional capacity assessment, PGA, ambulation, HF education)</a:t>
          </a:r>
        </a:p>
      </dgm:t>
    </dgm:pt>
    <dgm:pt modelId="{8C9E02BF-8D6C-453F-9445-603726988C0A}" type="parTrans" cxnId="{642DCD65-6323-4AF6-A522-89C0A7EC20FF}">
      <dgm:prSet/>
      <dgm:spPr/>
      <dgm:t>
        <a:bodyPr/>
        <a:lstStyle/>
        <a:p>
          <a:endParaRPr lang="en-US"/>
        </a:p>
      </dgm:t>
    </dgm:pt>
    <dgm:pt modelId="{26A6B8D0-EF3E-4A52-B71E-864FECAB2D8C}" type="sibTrans" cxnId="{642DCD65-6323-4AF6-A522-89C0A7EC20FF}">
      <dgm:prSet/>
      <dgm:spPr/>
      <dgm:t>
        <a:bodyPr/>
        <a:lstStyle/>
        <a:p>
          <a:endParaRPr lang="en-US"/>
        </a:p>
      </dgm:t>
    </dgm:pt>
    <dgm:pt modelId="{18D1BA04-8D86-4AC5-99C4-A16489E495BB}">
      <dgm:prSet custT="1"/>
      <dgm:spPr/>
      <dgm:t>
        <a:bodyPr/>
        <a:lstStyle/>
        <a:p>
          <a:r>
            <a:rPr lang="en-US" sz="1600" dirty="0"/>
            <a:t> </a:t>
          </a:r>
          <a:r>
            <a:rPr lang="en-US" sz="1600" b="1" u="sng" dirty="0"/>
            <a:t>Heart Link </a:t>
          </a:r>
          <a:r>
            <a:rPr lang="en-US" sz="1600" dirty="0"/>
            <a:t>(follows all HF patients)</a:t>
          </a:r>
        </a:p>
      </dgm:t>
    </dgm:pt>
    <dgm:pt modelId="{160D1B8F-AB96-4481-8CC6-8F87623EB44A}" type="parTrans" cxnId="{8B3AE2AB-1391-4436-87D9-6B90C1B65DC2}">
      <dgm:prSet/>
      <dgm:spPr/>
      <dgm:t>
        <a:bodyPr/>
        <a:lstStyle/>
        <a:p>
          <a:endParaRPr lang="en-US"/>
        </a:p>
      </dgm:t>
    </dgm:pt>
    <dgm:pt modelId="{7E27DFAB-85B6-414C-BBA0-D41409678765}" type="sibTrans" cxnId="{8B3AE2AB-1391-4436-87D9-6B90C1B65DC2}">
      <dgm:prSet/>
      <dgm:spPr/>
      <dgm:t>
        <a:bodyPr/>
        <a:lstStyle/>
        <a:p>
          <a:endParaRPr lang="en-US"/>
        </a:p>
      </dgm:t>
    </dgm:pt>
    <dgm:pt modelId="{849428B1-61CF-4435-A94F-CE810DDEEE7C}" type="pres">
      <dgm:prSet presAssocID="{35471BA2-3D61-4749-8B93-28551E706F0B}" presName="Name0" presStyleCnt="0">
        <dgm:presLayoutVars>
          <dgm:dir/>
          <dgm:animLvl val="lvl"/>
          <dgm:resizeHandles val="exact"/>
        </dgm:presLayoutVars>
      </dgm:prSet>
      <dgm:spPr/>
    </dgm:pt>
    <dgm:pt modelId="{5F439996-75E9-43CC-89D1-1C88A2A890D4}" type="pres">
      <dgm:prSet presAssocID="{CE0CCCB6-3624-4109-A86F-1A90357DA5E6}" presName="linNode" presStyleCnt="0"/>
      <dgm:spPr/>
    </dgm:pt>
    <dgm:pt modelId="{C7E2898A-56BA-46D0-97ED-81FC6A953F92}" type="pres">
      <dgm:prSet presAssocID="{CE0CCCB6-3624-4109-A86F-1A90357DA5E6}" presName="parentText" presStyleLbl="node1" presStyleIdx="0" presStyleCnt="4" custScaleX="67645" custScaleY="96297" custLinFactNeighborX="144">
        <dgm:presLayoutVars>
          <dgm:chMax val="1"/>
          <dgm:bulletEnabled val="1"/>
        </dgm:presLayoutVars>
      </dgm:prSet>
      <dgm:spPr/>
    </dgm:pt>
    <dgm:pt modelId="{AA4A8361-9127-4DA3-9403-1A642661FAFD}" type="pres">
      <dgm:prSet presAssocID="{CE0CCCB6-3624-4109-A86F-1A90357DA5E6}" presName="descendantText" presStyleLbl="alignAccFollowNode1" presStyleIdx="0" presStyleCnt="4" custScaleX="120747" custScaleY="137466">
        <dgm:presLayoutVars>
          <dgm:bulletEnabled val="1"/>
        </dgm:presLayoutVars>
      </dgm:prSet>
      <dgm:spPr/>
    </dgm:pt>
    <dgm:pt modelId="{F96ED6E0-8E75-4097-8DD7-E317DA62E064}" type="pres">
      <dgm:prSet presAssocID="{413EBA44-12AF-4D07-8DD1-EE58524B5001}" presName="sp" presStyleCnt="0"/>
      <dgm:spPr/>
    </dgm:pt>
    <dgm:pt modelId="{F9331F0C-4C9E-478B-9348-5D231C2932A5}" type="pres">
      <dgm:prSet presAssocID="{59DC8ADE-4727-4487-9EE4-246B61A00BAF}" presName="linNode" presStyleCnt="0"/>
      <dgm:spPr/>
    </dgm:pt>
    <dgm:pt modelId="{FAFE35A6-3D76-4A62-9AD3-555DD064399E}" type="pres">
      <dgm:prSet presAssocID="{59DC8ADE-4727-4487-9EE4-246B61A00BAF}" presName="parentText" presStyleLbl="node1" presStyleIdx="1" presStyleCnt="4" custScaleX="85937" custScaleY="77138">
        <dgm:presLayoutVars>
          <dgm:chMax val="1"/>
          <dgm:bulletEnabled val="1"/>
        </dgm:presLayoutVars>
      </dgm:prSet>
      <dgm:spPr/>
    </dgm:pt>
    <dgm:pt modelId="{109C899D-D261-4066-A504-D0F1D08C7045}" type="pres">
      <dgm:prSet presAssocID="{59DC8ADE-4727-4487-9EE4-246B61A00BAF}" presName="descendantText" presStyleLbl="alignAccFollowNode1" presStyleIdx="1" presStyleCnt="4" custScaleX="143498">
        <dgm:presLayoutVars>
          <dgm:bulletEnabled val="1"/>
        </dgm:presLayoutVars>
      </dgm:prSet>
      <dgm:spPr/>
    </dgm:pt>
    <dgm:pt modelId="{0A560424-F737-4E14-BDBF-3EE04C5F2BF4}" type="pres">
      <dgm:prSet presAssocID="{4D7E868E-9755-4DAE-B9ED-A61E5E77AC18}" presName="sp" presStyleCnt="0"/>
      <dgm:spPr/>
    </dgm:pt>
    <dgm:pt modelId="{C4F24CC3-216D-4EC2-A4F2-0E61B8E7841A}" type="pres">
      <dgm:prSet presAssocID="{8D5A6790-1220-4CC3-9D5B-046D0FA21544}" presName="linNode" presStyleCnt="0"/>
      <dgm:spPr/>
    </dgm:pt>
    <dgm:pt modelId="{22E0072D-62DC-4AC3-847A-A782809EC55D}" type="pres">
      <dgm:prSet presAssocID="{8D5A6790-1220-4CC3-9D5B-046D0FA21544}" presName="parentText" presStyleLbl="node1" presStyleIdx="2" presStyleCnt="4" custScaleX="85937">
        <dgm:presLayoutVars>
          <dgm:chMax val="1"/>
          <dgm:bulletEnabled val="1"/>
        </dgm:presLayoutVars>
      </dgm:prSet>
      <dgm:spPr/>
    </dgm:pt>
    <dgm:pt modelId="{0A8BB705-54D6-4810-A94F-97C4AD64C77C}" type="pres">
      <dgm:prSet presAssocID="{8D5A6790-1220-4CC3-9D5B-046D0FA21544}" presName="descendantText" presStyleLbl="alignAccFollowNode1" presStyleIdx="2" presStyleCnt="4" custScaleX="136592">
        <dgm:presLayoutVars>
          <dgm:bulletEnabled val="1"/>
        </dgm:presLayoutVars>
      </dgm:prSet>
      <dgm:spPr/>
    </dgm:pt>
    <dgm:pt modelId="{F3C173F9-797F-4AB9-9B78-993E548DD9FC}" type="pres">
      <dgm:prSet presAssocID="{56125073-746B-413C-86BA-25949A93EB24}" presName="sp" presStyleCnt="0"/>
      <dgm:spPr/>
    </dgm:pt>
    <dgm:pt modelId="{2C0742B2-90F9-4CAF-8885-9A0B0E911F7F}" type="pres">
      <dgm:prSet presAssocID="{CCA39206-D7BB-4FD3-9B1C-60677D852D47}" presName="linNode" presStyleCnt="0"/>
      <dgm:spPr/>
    </dgm:pt>
    <dgm:pt modelId="{BD4F2683-37AA-41B9-9491-9A2F1AF1CD1F}" type="pres">
      <dgm:prSet presAssocID="{CCA39206-D7BB-4FD3-9B1C-60677D852D47}" presName="parentText" presStyleLbl="node1" presStyleIdx="3" presStyleCnt="4" custScaleX="85937">
        <dgm:presLayoutVars>
          <dgm:chMax val="1"/>
          <dgm:bulletEnabled val="1"/>
        </dgm:presLayoutVars>
      </dgm:prSet>
      <dgm:spPr/>
    </dgm:pt>
    <dgm:pt modelId="{04D1F307-170B-4FE8-8FCE-9644EE128AA2}" type="pres">
      <dgm:prSet presAssocID="{CCA39206-D7BB-4FD3-9B1C-60677D852D47}" presName="descendantText" presStyleLbl="alignAccFollowNode1" presStyleIdx="3" presStyleCnt="4" custScaleX="139670">
        <dgm:presLayoutVars>
          <dgm:bulletEnabled val="1"/>
        </dgm:presLayoutVars>
      </dgm:prSet>
      <dgm:spPr/>
    </dgm:pt>
  </dgm:ptLst>
  <dgm:cxnLst>
    <dgm:cxn modelId="{AA99A109-2D01-4EC9-868B-F13C95753A12}" type="presOf" srcId="{CE0CCCB6-3624-4109-A86F-1A90357DA5E6}" destId="{C7E2898A-56BA-46D0-97ED-81FC6A953F92}" srcOrd="0" destOrd="0" presId="urn:microsoft.com/office/officeart/2005/8/layout/vList5"/>
    <dgm:cxn modelId="{36DA0623-9F2A-43F0-8AFC-7E8DE18E0CBA}" srcId="{35471BA2-3D61-4749-8B93-28551E706F0B}" destId="{59DC8ADE-4727-4487-9EE4-246B61A00BAF}" srcOrd="1" destOrd="0" parTransId="{2A20827E-525B-4B06-8291-B372CEFF4F58}" sibTransId="{4D7E868E-9755-4DAE-B9ED-A61E5E77AC18}"/>
    <dgm:cxn modelId="{E3034732-BC0E-4E07-B595-D4AF6A2EB174}" srcId="{8D5A6790-1220-4CC3-9D5B-046D0FA21544}" destId="{B9BBCF6E-1CAC-4B2E-90D1-BF95D81086E1}" srcOrd="0" destOrd="0" parTransId="{847A0328-763F-403E-A9D4-7B42F58DD08F}" sibTransId="{2837D262-3818-4F97-AE3B-F9B9BF47472A}"/>
    <dgm:cxn modelId="{91824D5B-1AF5-492D-B40B-21EC5E16BF29}" type="presOf" srcId="{CCA39206-D7BB-4FD3-9B1C-60677D852D47}" destId="{BD4F2683-37AA-41B9-9491-9A2F1AF1CD1F}" srcOrd="0" destOrd="0" presId="urn:microsoft.com/office/officeart/2005/8/layout/vList5"/>
    <dgm:cxn modelId="{10FDF662-21DC-4347-885E-A3CA1EA5FD13}" type="presOf" srcId="{59DC8ADE-4727-4487-9EE4-246B61A00BAF}" destId="{FAFE35A6-3D76-4A62-9AD3-555DD064399E}" srcOrd="0" destOrd="0" presId="urn:microsoft.com/office/officeart/2005/8/layout/vList5"/>
    <dgm:cxn modelId="{A8D4D663-B4CC-4E5B-88D8-FFD45FD2F3C5}" srcId="{CCA39206-D7BB-4FD3-9B1C-60677D852D47}" destId="{D432F015-62A4-4FB8-B7CC-1128119E257C}" srcOrd="0" destOrd="0" parTransId="{19C61817-047E-40CD-8A95-E2821099D005}" sibTransId="{B3C23B89-5E91-4EA7-A094-622DFFFD0072}"/>
    <dgm:cxn modelId="{642DCD65-6323-4AF6-A522-89C0A7EC20FF}" srcId="{CE0CCCB6-3624-4109-A86F-1A90357DA5E6}" destId="{9C77B801-E490-4ACD-9227-004CF3C0FD8A}" srcOrd="1" destOrd="0" parTransId="{8C9E02BF-8D6C-453F-9445-603726988C0A}" sibTransId="{26A6B8D0-EF3E-4A52-B71E-864FECAB2D8C}"/>
    <dgm:cxn modelId="{8B1B7169-8E6B-458C-BD2F-70D04485CC85}" type="presOf" srcId="{9C77B801-E490-4ACD-9227-004CF3C0FD8A}" destId="{AA4A8361-9127-4DA3-9403-1A642661FAFD}" srcOrd="0" destOrd="1" presId="urn:microsoft.com/office/officeart/2005/8/layout/vList5"/>
    <dgm:cxn modelId="{82560A6F-33CD-42DE-8A2C-F0093193053E}" srcId="{59DC8ADE-4727-4487-9EE4-246B61A00BAF}" destId="{5848A63A-63CF-4595-BF62-C2FDFC9746B3}" srcOrd="0" destOrd="0" parTransId="{EB0094D4-D132-431F-9377-6F53D987C794}" sibTransId="{7D3CDEA1-AF13-4F7B-939C-EC9F3602DEA9}"/>
    <dgm:cxn modelId="{2A316A87-B6A0-4BD5-9010-3377AA0C73D5}" type="presOf" srcId="{18D1BA04-8D86-4AC5-99C4-A16489E495BB}" destId="{AA4A8361-9127-4DA3-9403-1A642661FAFD}" srcOrd="0" destOrd="2" presId="urn:microsoft.com/office/officeart/2005/8/layout/vList5"/>
    <dgm:cxn modelId="{E2BD808C-2EE0-43CE-B7DE-20679411E7DD}" type="presOf" srcId="{62A831DB-9F68-4A50-9602-7670FE48E00E}" destId="{AA4A8361-9127-4DA3-9403-1A642661FAFD}" srcOrd="0" destOrd="0" presId="urn:microsoft.com/office/officeart/2005/8/layout/vList5"/>
    <dgm:cxn modelId="{D1AFBD9C-83F0-4F02-AC88-9174635AD336}" type="presOf" srcId="{D432F015-62A4-4FB8-B7CC-1128119E257C}" destId="{04D1F307-170B-4FE8-8FCE-9644EE128AA2}" srcOrd="0" destOrd="0" presId="urn:microsoft.com/office/officeart/2005/8/layout/vList5"/>
    <dgm:cxn modelId="{B16A799F-CAAF-42D4-B7F8-B8FAE31C2DCA}" type="presOf" srcId="{8D5A6790-1220-4CC3-9D5B-046D0FA21544}" destId="{22E0072D-62DC-4AC3-847A-A782809EC55D}" srcOrd="0" destOrd="0" presId="urn:microsoft.com/office/officeart/2005/8/layout/vList5"/>
    <dgm:cxn modelId="{DB34ABA4-BFA9-481A-A914-ED4821481C51}" type="presOf" srcId="{B9BBCF6E-1CAC-4B2E-90D1-BF95D81086E1}" destId="{0A8BB705-54D6-4810-A94F-97C4AD64C77C}" srcOrd="0" destOrd="0" presId="urn:microsoft.com/office/officeart/2005/8/layout/vList5"/>
    <dgm:cxn modelId="{8B3AE2AB-1391-4436-87D9-6B90C1B65DC2}" srcId="{CE0CCCB6-3624-4109-A86F-1A90357DA5E6}" destId="{18D1BA04-8D86-4AC5-99C4-A16489E495BB}" srcOrd="2" destOrd="0" parTransId="{160D1B8F-AB96-4481-8CC6-8F87623EB44A}" sibTransId="{7E27DFAB-85B6-414C-BBA0-D41409678765}"/>
    <dgm:cxn modelId="{F13BA1B3-5C25-4C8C-8339-6678C6828D2E}" type="presOf" srcId="{35471BA2-3D61-4749-8B93-28551E706F0B}" destId="{849428B1-61CF-4435-A94F-CE810DDEEE7C}" srcOrd="0" destOrd="0" presId="urn:microsoft.com/office/officeart/2005/8/layout/vList5"/>
    <dgm:cxn modelId="{7A8308D3-93E1-4D27-B7A6-223E802500CB}" srcId="{CE0CCCB6-3624-4109-A86F-1A90357DA5E6}" destId="{62A831DB-9F68-4A50-9602-7670FE48E00E}" srcOrd="0" destOrd="0" parTransId="{A7A98A36-4113-492A-8A96-F86484DCFAD1}" sibTransId="{514C1E8F-DDC8-4D6E-81B9-55B3A7AA2075}"/>
    <dgm:cxn modelId="{30F46FD5-C695-4AA4-A0AD-BC22F14E4E53}" srcId="{35471BA2-3D61-4749-8B93-28551E706F0B}" destId="{CE0CCCB6-3624-4109-A86F-1A90357DA5E6}" srcOrd="0" destOrd="0" parTransId="{7812CE6E-C974-4DF4-9A56-BD7108A91C60}" sibTransId="{413EBA44-12AF-4D07-8DD1-EE58524B5001}"/>
    <dgm:cxn modelId="{7119C9E3-8EC3-4F50-9A28-CDF0555F7D09}" srcId="{35471BA2-3D61-4749-8B93-28551E706F0B}" destId="{8D5A6790-1220-4CC3-9D5B-046D0FA21544}" srcOrd="2" destOrd="0" parTransId="{0E4E91D7-9FCA-4F4D-91BE-5205167F5A81}" sibTransId="{56125073-746B-413C-86BA-25949A93EB24}"/>
    <dgm:cxn modelId="{E62037F4-270B-4F94-80DF-07B530A41CD2}" type="presOf" srcId="{5848A63A-63CF-4595-BF62-C2FDFC9746B3}" destId="{109C899D-D261-4066-A504-D0F1D08C7045}" srcOrd="0" destOrd="0" presId="urn:microsoft.com/office/officeart/2005/8/layout/vList5"/>
    <dgm:cxn modelId="{CE53ACFD-F541-425F-94A9-5A073A302895}" srcId="{35471BA2-3D61-4749-8B93-28551E706F0B}" destId="{CCA39206-D7BB-4FD3-9B1C-60677D852D47}" srcOrd="3" destOrd="0" parTransId="{C7C25F62-E40A-459B-AEF7-9F8E9733A433}" sibTransId="{E79E3F45-9C20-4BC1-83C2-0B2CB83BBED4}"/>
    <dgm:cxn modelId="{CE88B9BC-30B2-4679-8FD3-5EEE19A0874C}" type="presParOf" srcId="{849428B1-61CF-4435-A94F-CE810DDEEE7C}" destId="{5F439996-75E9-43CC-89D1-1C88A2A890D4}" srcOrd="0" destOrd="0" presId="urn:microsoft.com/office/officeart/2005/8/layout/vList5"/>
    <dgm:cxn modelId="{D51ECA30-D447-4A63-A02B-548AE1DA6912}" type="presParOf" srcId="{5F439996-75E9-43CC-89D1-1C88A2A890D4}" destId="{C7E2898A-56BA-46D0-97ED-81FC6A953F92}" srcOrd="0" destOrd="0" presId="urn:microsoft.com/office/officeart/2005/8/layout/vList5"/>
    <dgm:cxn modelId="{768428D0-7708-425B-8873-AFD3A70715F3}" type="presParOf" srcId="{5F439996-75E9-43CC-89D1-1C88A2A890D4}" destId="{AA4A8361-9127-4DA3-9403-1A642661FAFD}" srcOrd="1" destOrd="0" presId="urn:microsoft.com/office/officeart/2005/8/layout/vList5"/>
    <dgm:cxn modelId="{5A58412A-731C-4864-A902-65D9C71A6179}" type="presParOf" srcId="{849428B1-61CF-4435-A94F-CE810DDEEE7C}" destId="{F96ED6E0-8E75-4097-8DD7-E317DA62E064}" srcOrd="1" destOrd="0" presId="urn:microsoft.com/office/officeart/2005/8/layout/vList5"/>
    <dgm:cxn modelId="{BF3417D1-DA4A-4007-8FC4-77C19ADDADBC}" type="presParOf" srcId="{849428B1-61CF-4435-A94F-CE810DDEEE7C}" destId="{F9331F0C-4C9E-478B-9348-5D231C2932A5}" srcOrd="2" destOrd="0" presId="urn:microsoft.com/office/officeart/2005/8/layout/vList5"/>
    <dgm:cxn modelId="{5EC30042-6E1E-4185-AC42-0D306D5B0E05}" type="presParOf" srcId="{F9331F0C-4C9E-478B-9348-5D231C2932A5}" destId="{FAFE35A6-3D76-4A62-9AD3-555DD064399E}" srcOrd="0" destOrd="0" presId="urn:microsoft.com/office/officeart/2005/8/layout/vList5"/>
    <dgm:cxn modelId="{4CD7917F-0A36-4B58-A8CB-357985326878}" type="presParOf" srcId="{F9331F0C-4C9E-478B-9348-5D231C2932A5}" destId="{109C899D-D261-4066-A504-D0F1D08C7045}" srcOrd="1" destOrd="0" presId="urn:microsoft.com/office/officeart/2005/8/layout/vList5"/>
    <dgm:cxn modelId="{3D20A5EB-AB1A-45C8-9C2A-48CF2E5E598A}" type="presParOf" srcId="{849428B1-61CF-4435-A94F-CE810DDEEE7C}" destId="{0A560424-F737-4E14-BDBF-3EE04C5F2BF4}" srcOrd="3" destOrd="0" presId="urn:microsoft.com/office/officeart/2005/8/layout/vList5"/>
    <dgm:cxn modelId="{63626135-F555-4958-8CA0-F0C9BC299FE8}" type="presParOf" srcId="{849428B1-61CF-4435-A94F-CE810DDEEE7C}" destId="{C4F24CC3-216D-4EC2-A4F2-0E61B8E7841A}" srcOrd="4" destOrd="0" presId="urn:microsoft.com/office/officeart/2005/8/layout/vList5"/>
    <dgm:cxn modelId="{27D821F4-19BA-4945-AE6A-6745703CE6A8}" type="presParOf" srcId="{C4F24CC3-216D-4EC2-A4F2-0E61B8E7841A}" destId="{22E0072D-62DC-4AC3-847A-A782809EC55D}" srcOrd="0" destOrd="0" presId="urn:microsoft.com/office/officeart/2005/8/layout/vList5"/>
    <dgm:cxn modelId="{81BA231D-2D8E-4F0E-AFB0-2B82A77AE89E}" type="presParOf" srcId="{C4F24CC3-216D-4EC2-A4F2-0E61B8E7841A}" destId="{0A8BB705-54D6-4810-A94F-97C4AD64C77C}" srcOrd="1" destOrd="0" presId="urn:microsoft.com/office/officeart/2005/8/layout/vList5"/>
    <dgm:cxn modelId="{87C56228-2E15-4571-BAED-018A96377C61}" type="presParOf" srcId="{849428B1-61CF-4435-A94F-CE810DDEEE7C}" destId="{F3C173F9-797F-4AB9-9B78-993E548DD9FC}" srcOrd="5" destOrd="0" presId="urn:microsoft.com/office/officeart/2005/8/layout/vList5"/>
    <dgm:cxn modelId="{3EA76D74-B1CC-4860-A365-909EBE036723}" type="presParOf" srcId="{849428B1-61CF-4435-A94F-CE810DDEEE7C}" destId="{2C0742B2-90F9-4CAF-8885-9A0B0E911F7F}" srcOrd="6" destOrd="0" presId="urn:microsoft.com/office/officeart/2005/8/layout/vList5"/>
    <dgm:cxn modelId="{570A1805-BE64-437A-A12C-0ACE40B1D993}" type="presParOf" srcId="{2C0742B2-90F9-4CAF-8885-9A0B0E911F7F}" destId="{BD4F2683-37AA-41B9-9491-9A2F1AF1CD1F}" srcOrd="0" destOrd="0" presId="urn:microsoft.com/office/officeart/2005/8/layout/vList5"/>
    <dgm:cxn modelId="{FF787EA1-A9E1-4272-8211-CFFFE11E3AB4}" type="presParOf" srcId="{2C0742B2-90F9-4CAF-8885-9A0B0E911F7F}" destId="{04D1F307-170B-4FE8-8FCE-9644EE128A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0D51E-140F-4BEA-AFEF-AA4171264F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4F21CB-52A1-4C4C-8B50-F30EC98AC3D2}">
      <dgm:prSet/>
      <dgm:spPr/>
      <dgm:t>
        <a:bodyPr/>
        <a:lstStyle/>
        <a:p>
          <a:r>
            <a:rPr lang="en-US" b="1" dirty="0"/>
            <a:t>The Christ Hospital heart failure physician team evaluates patients for </a:t>
          </a:r>
          <a:r>
            <a:rPr lang="en-US" b="1" u="sng" dirty="0"/>
            <a:t>both</a:t>
          </a:r>
          <a:r>
            <a:rPr lang="en-US" b="1" dirty="0"/>
            <a:t> heart transplant and left ventricular assist device (LVAD). </a:t>
          </a:r>
        </a:p>
      </dgm:t>
    </dgm:pt>
    <dgm:pt modelId="{83FC3627-45EE-4E77-B613-A67DD76C068E}" type="sibTrans" cxnId="{E3789921-1458-4D0D-979E-B711B371F911}">
      <dgm:prSet/>
      <dgm:spPr/>
      <dgm:t>
        <a:bodyPr/>
        <a:lstStyle/>
        <a:p>
          <a:endParaRPr lang="en-US"/>
        </a:p>
      </dgm:t>
    </dgm:pt>
    <dgm:pt modelId="{D40C5AE8-0B08-45EB-A486-EDB6F8B28ADF}" type="parTrans" cxnId="{E3789921-1458-4D0D-979E-B711B371F911}">
      <dgm:prSet/>
      <dgm:spPr/>
      <dgm:t>
        <a:bodyPr/>
        <a:lstStyle/>
        <a:p>
          <a:endParaRPr lang="en-US"/>
        </a:p>
      </dgm:t>
    </dgm:pt>
    <dgm:pt modelId="{087AC9F4-EDD8-4CF2-B3D6-E3CB6085EB20}" type="pres">
      <dgm:prSet presAssocID="{DB80D51E-140F-4BEA-AFEF-AA4171264F9D}" presName="linear" presStyleCnt="0">
        <dgm:presLayoutVars>
          <dgm:animLvl val="lvl"/>
          <dgm:resizeHandles val="exact"/>
        </dgm:presLayoutVars>
      </dgm:prSet>
      <dgm:spPr/>
    </dgm:pt>
    <dgm:pt modelId="{61BAA906-E353-4080-89D4-DC0BADF3154B}" type="pres">
      <dgm:prSet presAssocID="{174F21CB-52A1-4C4C-8B50-F30EC98AC3D2}" presName="parentText" presStyleLbl="node1" presStyleIdx="0" presStyleCnt="1" custScaleY="39678">
        <dgm:presLayoutVars>
          <dgm:chMax val="0"/>
          <dgm:bulletEnabled val="1"/>
        </dgm:presLayoutVars>
      </dgm:prSet>
      <dgm:spPr/>
    </dgm:pt>
  </dgm:ptLst>
  <dgm:cxnLst>
    <dgm:cxn modelId="{E3789921-1458-4D0D-979E-B711B371F911}" srcId="{DB80D51E-140F-4BEA-AFEF-AA4171264F9D}" destId="{174F21CB-52A1-4C4C-8B50-F30EC98AC3D2}" srcOrd="0" destOrd="0" parTransId="{D40C5AE8-0B08-45EB-A486-EDB6F8B28ADF}" sibTransId="{83FC3627-45EE-4E77-B613-A67DD76C068E}"/>
    <dgm:cxn modelId="{1A6B0E55-20F3-4D7F-9F4C-C88D7BC5B79F}" type="presOf" srcId="{DB80D51E-140F-4BEA-AFEF-AA4171264F9D}" destId="{087AC9F4-EDD8-4CF2-B3D6-E3CB6085EB20}" srcOrd="0" destOrd="0" presId="urn:microsoft.com/office/officeart/2005/8/layout/vList2"/>
    <dgm:cxn modelId="{8D3BCF86-63C7-4E1B-806A-9B3191E53B3D}" type="presOf" srcId="{174F21CB-52A1-4C4C-8B50-F30EC98AC3D2}" destId="{61BAA906-E353-4080-89D4-DC0BADF3154B}" srcOrd="0" destOrd="0" presId="urn:microsoft.com/office/officeart/2005/8/layout/vList2"/>
    <dgm:cxn modelId="{BBB59F94-4776-4DE1-8627-7A03BFED68F6}" type="presParOf" srcId="{087AC9F4-EDD8-4CF2-B3D6-E3CB6085EB20}" destId="{61BAA906-E353-4080-89D4-DC0BADF315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xfrm>
          <a:off x="0" y="38848"/>
          <a:ext cx="11077903" cy="442260"/>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gm:spPr>
      <dgm:t>
        <a:bodyPr/>
        <a:lstStyle/>
        <a:p>
          <a:pPr algn="l">
            <a:buNone/>
          </a:pPr>
          <a:r>
            <a:rPr lang="en-US" sz="1200" dirty="0">
              <a:solidFill>
                <a:sysClr val="windowText" lastClr="000000"/>
              </a:solidFill>
              <a:latin typeface="Aptos" panose="02110004020202020204"/>
              <a:ea typeface="+mn-ea"/>
              <a:cs typeface="+mn-cs"/>
            </a:rPr>
            <a:t>Includes ischemic stroke, non-traumatic hemorrhagic stroke, and TIA</a:t>
          </a: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dgm:spPr>
        <a:xfrm>
          <a:off x="0" y="532948"/>
          <a:ext cx="11077903" cy="324835"/>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0" dirty="0">
              <a:solidFill>
                <a:sysClr val="window" lastClr="FFFFFF"/>
              </a:solidFill>
              <a:latin typeface="Aptos" panose="02110004020202020204"/>
              <a:ea typeface="+mn-ea"/>
              <a:cs typeface="+mn-cs"/>
            </a:rPr>
            <a:t>Caring for Primary Care Stroke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Use of Primary Stroke Order Sets:  Stroke Add On #761, ICU Hemorrhagic #2215, Subarachnoid Hemorrhagic #2348, Code Stroke #789, Thrombolytics Order Set #1816, Angioedema Order Set. </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dgm:spPr>
        <a:xfrm>
          <a:off x="0" y="3962157"/>
          <a:ext cx="11077903" cy="350858"/>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Contacting the Primary Care Stroke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a:xfrm>
          <a:off x="0" y="4338981"/>
          <a:ext cx="11077903" cy="987390"/>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TriHealth STANSE Stroke Program Relationship is engaged by the utilization of the #789 order set. STANSE via Telehealth to arrive to bedside within 10 minutes.</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A921F2BA-FBB2-458B-923A-2DCFB6925E7C}">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Reduces delays due to inconsistent or incomplete orders</a:t>
          </a:r>
        </a:p>
      </dgm:t>
    </dgm:pt>
    <dgm:pt modelId="{B9ECAB16-5FC2-4199-8914-F0DE3A11511D}" type="parTrans" cxnId="{4B083FE4-81CA-4A77-9CD8-1E479D543DDA}">
      <dgm:prSet/>
      <dgm:spPr/>
      <dgm:t>
        <a:bodyPr/>
        <a:lstStyle/>
        <a:p>
          <a:endParaRPr lang="en-US"/>
        </a:p>
      </dgm:t>
    </dgm:pt>
    <dgm:pt modelId="{900D79F2-F014-42C9-81C2-FE5BED936C2A}" type="sibTrans" cxnId="{4B083FE4-81CA-4A77-9CD8-1E479D543DDA}">
      <dgm:prSet/>
      <dgm:spPr/>
      <dgm:t>
        <a:bodyPr/>
        <a:lstStyle/>
        <a:p>
          <a:endParaRPr lang="en-US"/>
        </a:p>
      </dgm:t>
    </dgm:pt>
    <dgm:pt modelId="{5305462E-EED4-4077-B8AD-264FFE9DD1F7}">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Code Stroke Algorithm:</a:t>
          </a:r>
          <a:endParaRPr lang="en-US" sz="1600" dirty="0">
            <a:solidFill>
              <a:srgbClr val="FF0000"/>
            </a:solidFill>
            <a:latin typeface="Aptos" panose="02110004020202020204"/>
            <a:ea typeface="+mn-ea"/>
            <a:cs typeface="+mn-cs"/>
          </a:endParaRPr>
        </a:p>
      </dgm:t>
    </dgm:pt>
    <dgm:pt modelId="{34AB58E2-A601-4E37-B5D9-21BEAEE7C8EB}" type="parTrans" cxnId="{28495172-4842-4B72-8EFB-C29632CF8F84}">
      <dgm:prSet/>
      <dgm:spPr/>
      <dgm:t>
        <a:bodyPr/>
        <a:lstStyle/>
        <a:p>
          <a:endParaRPr lang="en-US"/>
        </a:p>
      </dgm:t>
    </dgm:pt>
    <dgm:pt modelId="{BEE2952C-952A-4724-A46F-E365F802FBFD}" type="sibTrans" cxnId="{28495172-4842-4B72-8EFB-C29632CF8F84}">
      <dgm:prSet/>
      <dgm:spPr/>
      <dgm:t>
        <a:bodyPr/>
        <a:lstStyle/>
        <a:p>
          <a:endParaRPr lang="en-US"/>
        </a:p>
      </dgm:t>
    </dgm:pt>
    <dgm:pt modelId="{6F413A1D-FF6E-43D4-930E-CA4CB46EC1FB}">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Inpatients </a:t>
          </a:r>
          <a:r>
            <a:rPr lang="en-US" sz="1600" dirty="0">
              <a:solidFill>
                <a:srgbClr val="FF0000"/>
              </a:solidFill>
              <a:latin typeface="Aptos" panose="02110004020202020204"/>
              <a:ea typeface="+mn-ea"/>
              <a:cs typeface="+mn-cs"/>
            </a:rPr>
            <a:t>Activate by Calling 119</a:t>
          </a:r>
          <a:endParaRPr lang="en-US" sz="1600" dirty="0">
            <a:solidFill>
              <a:sysClr val="windowText" lastClr="000000">
                <a:hueOff val="0"/>
                <a:satOff val="0"/>
                <a:lumOff val="0"/>
                <a:alphaOff val="0"/>
              </a:sysClr>
            </a:solidFill>
            <a:latin typeface="Aptos" panose="02110004020202020204"/>
            <a:ea typeface="+mn-ea"/>
            <a:cs typeface="+mn-cs"/>
          </a:endParaRPr>
        </a:p>
      </dgm:t>
    </dgm:pt>
    <dgm:pt modelId="{24BB2D5C-29A2-4815-95BD-97CDCC2A00EA}" type="parTrans" cxnId="{CE3C54D0-5DF6-4DEA-A7AF-D3FF58032B35}">
      <dgm:prSet/>
      <dgm:spPr/>
      <dgm:t>
        <a:bodyPr/>
        <a:lstStyle/>
        <a:p>
          <a:endParaRPr lang="en-US"/>
        </a:p>
      </dgm:t>
    </dgm:pt>
    <dgm:pt modelId="{40121E22-8CAC-4F54-AFD3-B6FBB4A37DBF}" type="sibTrans" cxnId="{CE3C54D0-5DF6-4DEA-A7AF-D3FF58032B35}">
      <dgm:prSet/>
      <dgm:spPr/>
      <dgm:t>
        <a:bodyPr/>
        <a:lstStyle/>
        <a:p>
          <a:endParaRPr lang="en-US"/>
        </a:p>
      </dgm:t>
    </dgm:pt>
    <dgm:pt modelId="{01CEF6E5-7865-4D36-A3EF-4FF497FCB7A8}">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Optimizes the prompt assessment and management of patients with stroke symptoms that lead to </a:t>
          </a:r>
          <a:r>
            <a:rPr lang="en-US" sz="1600" b="1" dirty="0">
              <a:solidFill>
                <a:sysClr val="windowText" lastClr="000000">
                  <a:hueOff val="0"/>
                  <a:satOff val="0"/>
                  <a:lumOff val="0"/>
                  <a:alphaOff val="0"/>
                </a:sysClr>
              </a:solidFill>
              <a:latin typeface="Aptos" panose="02110004020202020204"/>
              <a:ea typeface="+mn-ea"/>
              <a:cs typeface="+mn-cs"/>
            </a:rPr>
            <a:t>faster</a:t>
          </a:r>
          <a:r>
            <a:rPr lang="en-US" sz="1600" dirty="0">
              <a:solidFill>
                <a:sysClr val="windowText" lastClr="000000">
                  <a:hueOff val="0"/>
                  <a:satOff val="0"/>
                  <a:lumOff val="0"/>
                  <a:alphaOff val="0"/>
                </a:sysClr>
              </a:solidFill>
              <a:latin typeface="Aptos" panose="02110004020202020204"/>
              <a:ea typeface="+mn-ea"/>
              <a:cs typeface="+mn-cs"/>
            </a:rPr>
            <a:t> stroke interventions and are associated with </a:t>
          </a:r>
          <a:r>
            <a:rPr lang="en-US" sz="1600" b="1" dirty="0">
              <a:solidFill>
                <a:sysClr val="windowText" lastClr="000000">
                  <a:hueOff val="0"/>
                  <a:satOff val="0"/>
                  <a:lumOff val="0"/>
                  <a:alphaOff val="0"/>
                </a:sysClr>
              </a:solidFill>
              <a:latin typeface="Aptos" panose="02110004020202020204"/>
              <a:ea typeface="+mn-ea"/>
              <a:cs typeface="+mn-cs"/>
            </a:rPr>
            <a:t>better outcomes</a:t>
          </a:r>
        </a:p>
      </dgm:t>
    </dgm:pt>
    <dgm:pt modelId="{CA55AEF5-04C3-4AEC-BBFC-880626B1C68B}" type="parTrans" cxnId="{F5D09BED-B8F7-48AD-A917-84F5E026F1B5}">
      <dgm:prSet/>
      <dgm:spPr/>
      <dgm:t>
        <a:bodyPr/>
        <a:lstStyle/>
        <a:p>
          <a:endParaRPr lang="en-US"/>
        </a:p>
      </dgm:t>
    </dgm:pt>
    <dgm:pt modelId="{51B3436B-BC6C-4FCB-95C2-1A9817EF4FD6}" type="sibTrans" cxnId="{F5D09BED-B8F7-48AD-A917-84F5E026F1B5}">
      <dgm:prSet/>
      <dgm:spPr/>
      <dgm:t>
        <a:bodyPr/>
        <a:lstStyle/>
        <a:p>
          <a:endParaRPr lang="en-US"/>
        </a:p>
      </dgm:t>
    </dgm:pt>
    <dgm:pt modelId="{0C3D3C7D-FE72-47AF-982E-98896A7A0160}">
      <dgm:prSet custT="1"/>
      <dgm:spPr>
        <a:xfrm>
          <a:off x="0" y="4338981"/>
          <a:ext cx="11077903" cy="987390"/>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Expert consulting for FASTER recognition of IV Tenecteplase administration (</a:t>
          </a:r>
          <a:r>
            <a:rPr lang="en-US" sz="1600" b="1" dirty="0">
              <a:solidFill>
                <a:sysClr val="windowText" lastClr="000000">
                  <a:hueOff val="0"/>
                  <a:satOff val="0"/>
                  <a:lumOff val="0"/>
                  <a:alphaOff val="0"/>
                </a:sysClr>
              </a:solidFill>
              <a:latin typeface="Aptos" panose="02110004020202020204"/>
              <a:ea typeface="+mn-ea"/>
              <a:cs typeface="+mn-cs"/>
            </a:rPr>
            <a:t>Goal</a:t>
          </a:r>
          <a:r>
            <a:rPr lang="en-US" sz="1600" dirty="0">
              <a:solidFill>
                <a:sysClr val="windowText" lastClr="000000">
                  <a:hueOff val="0"/>
                  <a:satOff val="0"/>
                  <a:lumOff val="0"/>
                  <a:alphaOff val="0"/>
                </a:sysClr>
              </a:solidFill>
              <a:latin typeface="Aptos" panose="02110004020202020204"/>
              <a:ea typeface="+mn-ea"/>
              <a:cs typeface="+mn-cs"/>
            </a:rPr>
            <a:t> </a:t>
          </a:r>
          <a:r>
            <a:rPr lang="en-US" sz="1600" u="sng" dirty="0">
              <a:solidFill>
                <a:sysClr val="windowText" lastClr="000000">
                  <a:hueOff val="0"/>
                  <a:satOff val="0"/>
                  <a:lumOff val="0"/>
                  <a:alphaOff val="0"/>
                </a:sysClr>
              </a:solidFill>
              <a:latin typeface="Aptos" panose="02110004020202020204"/>
              <a:ea typeface="+mn-ea"/>
              <a:cs typeface="+mn-cs"/>
            </a:rPr>
            <a:t>&lt; </a:t>
          </a:r>
          <a:r>
            <a:rPr lang="en-US" sz="1600" b="1" dirty="0">
              <a:solidFill>
                <a:sysClr val="windowText" lastClr="000000">
                  <a:hueOff val="0"/>
                  <a:satOff val="0"/>
                  <a:lumOff val="0"/>
                  <a:alphaOff val="0"/>
                </a:sysClr>
              </a:solidFill>
              <a:latin typeface="Aptos" panose="02110004020202020204"/>
              <a:ea typeface="+mn-ea"/>
              <a:cs typeface="+mn-cs"/>
            </a:rPr>
            <a:t>60 minutes</a:t>
          </a:r>
          <a:r>
            <a:rPr lang="en-US" sz="1600" dirty="0">
              <a:solidFill>
                <a:sysClr val="windowText" lastClr="000000">
                  <a:hueOff val="0"/>
                  <a:satOff val="0"/>
                  <a:lumOff val="0"/>
                  <a:alphaOff val="0"/>
                </a:sysClr>
              </a:solidFill>
              <a:latin typeface="Aptos" panose="02110004020202020204"/>
              <a:ea typeface="+mn-ea"/>
              <a:cs typeface="+mn-cs"/>
            </a:rPr>
            <a:t>) and/or transfer for thrombectomy and other neurovascular procedures (</a:t>
          </a:r>
          <a:r>
            <a:rPr lang="en-US" sz="1600" b="1" dirty="0">
              <a:solidFill>
                <a:sysClr val="windowText" lastClr="000000">
                  <a:hueOff val="0"/>
                  <a:satOff val="0"/>
                  <a:lumOff val="0"/>
                  <a:alphaOff val="0"/>
                </a:sysClr>
              </a:solidFill>
              <a:latin typeface="Aptos" panose="02110004020202020204"/>
              <a:ea typeface="+mn-ea"/>
              <a:cs typeface="+mn-cs"/>
            </a:rPr>
            <a:t>Goal </a:t>
          </a:r>
          <a:r>
            <a:rPr lang="en-US" sz="1600" b="1" u="sng" dirty="0">
              <a:solidFill>
                <a:sysClr val="windowText" lastClr="000000">
                  <a:hueOff val="0"/>
                  <a:satOff val="0"/>
                  <a:lumOff val="0"/>
                  <a:alphaOff val="0"/>
                </a:sysClr>
              </a:solidFill>
              <a:latin typeface="Aptos" panose="02110004020202020204"/>
              <a:ea typeface="+mn-ea"/>
              <a:cs typeface="+mn-cs"/>
            </a:rPr>
            <a:t>&lt; </a:t>
          </a:r>
          <a:r>
            <a:rPr lang="en-US" sz="1600" b="1" dirty="0">
              <a:solidFill>
                <a:sysClr val="windowText" lastClr="000000">
                  <a:hueOff val="0"/>
                  <a:satOff val="0"/>
                  <a:lumOff val="0"/>
                  <a:alphaOff val="0"/>
                </a:sysClr>
              </a:solidFill>
              <a:latin typeface="Aptos" panose="02110004020202020204"/>
              <a:ea typeface="+mn-ea"/>
              <a:cs typeface="+mn-cs"/>
            </a:rPr>
            <a:t>120 minutes</a:t>
          </a:r>
          <a:r>
            <a:rPr lang="en-US" sz="1600" dirty="0">
              <a:solidFill>
                <a:sysClr val="windowText" lastClr="000000">
                  <a:hueOff val="0"/>
                  <a:satOff val="0"/>
                  <a:lumOff val="0"/>
                  <a:alphaOff val="0"/>
                </a:sysClr>
              </a:solidFill>
              <a:latin typeface="Aptos" panose="02110004020202020204"/>
              <a:ea typeface="+mn-ea"/>
              <a:cs typeface="+mn-cs"/>
            </a:rPr>
            <a:t>) </a:t>
          </a:r>
        </a:p>
      </dgm:t>
    </dgm:pt>
    <dgm:pt modelId="{0E021EC6-0F67-421A-BB2A-6BBF510E523E}" type="parTrans" cxnId="{41497D9E-80C7-40E4-A614-1E6D3CF9947B}">
      <dgm:prSet/>
      <dgm:spPr/>
      <dgm:t>
        <a:bodyPr/>
        <a:lstStyle/>
        <a:p>
          <a:endParaRPr lang="en-US"/>
        </a:p>
      </dgm:t>
    </dgm:pt>
    <dgm:pt modelId="{50C4D78F-FFEA-4540-852D-522C11D16C65}" type="sibTrans" cxnId="{41497D9E-80C7-40E4-A614-1E6D3CF9947B}">
      <dgm:prSet/>
      <dgm:spPr/>
      <dgm:t>
        <a:bodyPr/>
        <a:lstStyle/>
        <a:p>
          <a:endParaRPr lang="en-US"/>
        </a:p>
      </dgm:t>
    </dgm:pt>
    <dgm:pt modelId="{BE83EA16-16B8-4CBD-B213-6768DA9D6011}">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Aptos" panose="02110004020202020204"/>
              <a:ea typeface="+mn-ea"/>
              <a:cs typeface="+mn-cs"/>
            </a:rPr>
            <a:t>Emergency Department Main-Staff brings pt to Hallway Bed 4, MD arrives to bedside, performs assessment, determines Code Stroke need if so, places order set #789</a:t>
          </a:r>
          <a:endParaRPr lang="en-US" sz="1600" dirty="0">
            <a:solidFill>
              <a:srgbClr val="FF0000"/>
            </a:solidFill>
            <a:latin typeface="Aptos" panose="02110004020202020204"/>
            <a:ea typeface="+mn-ea"/>
            <a:cs typeface="+mn-cs"/>
          </a:endParaRPr>
        </a:p>
      </dgm:t>
    </dgm:pt>
    <dgm:pt modelId="{EB365198-F873-472E-AF60-03D81D08286E}" type="parTrans" cxnId="{51449F2B-DE83-4769-A4DC-FE3971EBC8AD}">
      <dgm:prSet/>
      <dgm:spPr/>
      <dgm:t>
        <a:bodyPr/>
        <a:lstStyle/>
        <a:p>
          <a:endParaRPr lang="en-US"/>
        </a:p>
      </dgm:t>
    </dgm:pt>
    <dgm:pt modelId="{234BAF84-D97E-4C91-BA99-B11C4E307462}" type="sibTrans" cxnId="{51449F2B-DE83-4769-A4DC-FE3971EBC8AD}">
      <dgm:prSet/>
      <dgm:spPr/>
      <dgm:t>
        <a:bodyPr/>
        <a:lstStyle/>
        <a:p>
          <a:endParaRPr lang="en-US"/>
        </a:p>
      </dgm:t>
    </dgm:pt>
    <dgm:pt modelId="{33EFFE6A-7117-4442-A273-C1C232CD6951}">
      <dgm:prSet custT="1"/>
      <dgm:spPr>
        <a:xfrm>
          <a:off x="0" y="893306"/>
          <a:ext cx="11077903" cy="3104373"/>
        </a:xfrm>
        <a:prstGeom prst="rect">
          <a:avLst/>
        </a:prstGeom>
        <a:noFill/>
        <a:ln>
          <a:noFill/>
        </a:ln>
        <a:effectLst/>
      </dgm:spPr>
      <dgm:t>
        <a:bodyPr/>
        <a:lstStyle/>
        <a:p>
          <a:pPr>
            <a:buChar char="•"/>
          </a:pPr>
          <a:r>
            <a:rPr lang="en-US" sz="1600" dirty="0">
              <a:solidFill>
                <a:sysClr val="windowText" lastClr="000000"/>
              </a:solidFill>
              <a:latin typeface="Aptos" panose="02110004020202020204"/>
              <a:ea typeface="+mn-ea"/>
              <a:cs typeface="+mn-cs"/>
            </a:rPr>
            <a:t>Liberty ED- Stroke alert is initiated, MD arrives to bedside, performs assessment, determines a Code Stroke alert is needed and places order set #789</a:t>
          </a:r>
        </a:p>
      </dgm:t>
    </dgm:pt>
    <dgm:pt modelId="{9D6ED404-0EA1-42D5-9497-DEC58368AC9C}" type="parTrans" cxnId="{9F79B575-B346-4BCC-A7B7-3CE64A724EA7}">
      <dgm:prSet/>
      <dgm:spPr/>
      <dgm:t>
        <a:bodyPr/>
        <a:lstStyle/>
        <a:p>
          <a:endParaRPr lang="en-US"/>
        </a:p>
      </dgm:t>
    </dgm:pt>
    <dgm:pt modelId="{2E8A41CB-0A68-4B01-A42E-D22D4279AA78}" type="sibTrans" cxnId="{9F79B575-B346-4BCC-A7B7-3CE64A724EA7}">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73449">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X="-474" custLinFactNeighborY="8032">
        <dgm:presLayoutVars>
          <dgm:bulletEnabled val="1"/>
        </dgm:presLayoutVars>
      </dgm:prSet>
      <dgm:spPr/>
    </dgm:pt>
    <dgm:pt modelId="{8FCAE6BB-CAC4-4102-B4B5-663AA05324BF}" type="pres">
      <dgm:prSet presAssocID="{72200B24-F822-4DF4-B799-89F94FC4AEFC}" presName="parentText" presStyleLbl="node1" presStyleIdx="2" presStyleCnt="3" custScaleY="79333">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9FD8BC10-1DC8-4721-84C5-461225CFA383}" type="presOf" srcId="{6F413A1D-FF6E-43D4-930E-CA4CB46EC1FB}" destId="{576140C2-C806-4BA0-9840-CEA081F64771}" srcOrd="0" destOrd="5" presId="urn:microsoft.com/office/officeart/2005/8/layout/vList2"/>
    <dgm:cxn modelId="{04EFF212-6899-4881-A2BA-3E4E9BF96DB6}" type="presOf" srcId="{01CEF6E5-7865-4D36-A3EF-4FF497FCB7A8}" destId="{576140C2-C806-4BA0-9840-CEA081F64771}" srcOrd="0" destOrd="6" presId="urn:microsoft.com/office/officeart/2005/8/layout/vList2"/>
    <dgm:cxn modelId="{42D7E918-5F91-4A87-8FC3-9572C623BC7C}" type="presOf" srcId="{72200B24-F822-4DF4-B799-89F94FC4AEFC}" destId="{8FCAE6BB-CAC4-4102-B4B5-663AA05324BF}" srcOrd="0" destOrd="0" presId="urn:microsoft.com/office/officeart/2005/8/layout/vList2"/>
    <dgm:cxn modelId="{1CB5951E-6597-4475-B77E-4A0E5B1E4546}" type="presOf" srcId="{C1C2362C-1E10-4D56-A9FC-D8E0AAEE4DFC}" destId="{576140C2-C806-4BA0-9840-CEA081F64771}" srcOrd="0" destOrd="0" presId="urn:microsoft.com/office/officeart/2005/8/layout/vList2"/>
    <dgm:cxn modelId="{51449F2B-DE83-4769-A4DC-FE3971EBC8AD}" srcId="{5305462E-EED4-4077-B8AD-264FFE9DD1F7}" destId="{BE83EA16-16B8-4CBD-B213-6768DA9D6011}" srcOrd="0" destOrd="0" parTransId="{EB365198-F873-472E-AF60-03D81D08286E}" sibTransId="{234BAF84-D97E-4C91-BA99-B11C4E307462}"/>
    <dgm:cxn modelId="{9D1C6141-2525-4F14-AB6D-5B4B3BD1CF13}" type="presOf" srcId="{B4738EDA-C668-4E11-AC7C-00AD941EF2DE}" destId="{661443AD-3E21-4375-B01E-71CA3646C8AC}" srcOrd="0" destOrd="0" presId="urn:microsoft.com/office/officeart/2005/8/layout/vList2"/>
    <dgm:cxn modelId="{E0C29845-6D4E-47A3-AA99-9170B47A26BB}" type="presOf" srcId="{A921F2BA-FBB2-458B-923A-2DCFB6925E7C}" destId="{576140C2-C806-4BA0-9840-CEA081F64771}" srcOrd="0" destOrd="1" presId="urn:microsoft.com/office/officeart/2005/8/layout/vList2"/>
    <dgm:cxn modelId="{28495172-4842-4B72-8EFB-C29632CF8F84}" srcId="{B4738EDA-C668-4E11-AC7C-00AD941EF2DE}" destId="{5305462E-EED4-4077-B8AD-264FFE9DD1F7}" srcOrd="2" destOrd="0" parTransId="{34AB58E2-A601-4E37-B5D9-21BEAEE7C8EB}" sibTransId="{BEE2952C-952A-4724-A46F-E365F802FBFD}"/>
    <dgm:cxn modelId="{76DE0573-C083-4B03-9B9A-7A4716262477}" srcId="{B4738EDA-C668-4E11-AC7C-00AD941EF2DE}" destId="{C1C2362C-1E10-4D56-A9FC-D8E0AAEE4DFC}" srcOrd="0" destOrd="0" parTransId="{704465F6-9AC2-47BE-8D3F-20713EADFC0F}" sibTransId="{1B186832-0BDA-4BB2-A04A-69F4E58385E9}"/>
    <dgm:cxn modelId="{9F79B575-B346-4BCC-A7B7-3CE64A724EA7}" srcId="{5305462E-EED4-4077-B8AD-264FFE9DD1F7}" destId="{33EFFE6A-7117-4442-A273-C1C232CD6951}" srcOrd="1" destOrd="0" parTransId="{9D6ED404-0EA1-42D5-9497-DEC58368AC9C}" sibTransId="{2E8A41CB-0A68-4B01-A42E-D22D4279AA78}"/>
    <dgm:cxn modelId="{1C567E76-8840-4B33-AE70-F34F84F03608}" type="presOf" srcId="{5305462E-EED4-4077-B8AD-264FFE9DD1F7}" destId="{576140C2-C806-4BA0-9840-CEA081F64771}" srcOrd="0" destOrd="2" presId="urn:microsoft.com/office/officeart/2005/8/layout/vList2"/>
    <dgm:cxn modelId="{9A918E59-FA8D-4226-A03D-BB1CA50482EE}" type="presOf" srcId="{BE83EA16-16B8-4CBD-B213-6768DA9D6011}" destId="{576140C2-C806-4BA0-9840-CEA081F64771}" srcOrd="0" destOrd="3" presId="urn:microsoft.com/office/officeart/2005/8/layout/vList2"/>
    <dgm:cxn modelId="{F5CF7F88-A740-449A-BBB1-21BD4083E2CE}" type="presOf" srcId="{33EFFE6A-7117-4442-A273-C1C232CD6951}" destId="{576140C2-C806-4BA0-9840-CEA081F64771}" srcOrd="0" destOrd="4" presId="urn:microsoft.com/office/officeart/2005/8/layout/vList2"/>
    <dgm:cxn modelId="{942B7098-2ED9-4D79-9E74-3A2823C708F5}" type="presOf" srcId="{1D556AC3-B923-424B-B447-EC34A9E2EAD5}" destId="{11573150-7DB2-4D94-93F0-FFD28265CAA0}" srcOrd="0" destOrd="0" presId="urn:microsoft.com/office/officeart/2005/8/layout/vList2"/>
    <dgm:cxn modelId="{41497D9E-80C7-40E4-A614-1E6D3CF9947B}" srcId="{72200B24-F822-4DF4-B799-89F94FC4AEFC}" destId="{0C3D3C7D-FE72-47AF-982E-98896A7A0160}" srcOrd="1" destOrd="0" parTransId="{0E021EC6-0F67-421A-BB2A-6BBF510E523E}" sibTransId="{50C4D78F-FFEA-4540-852D-522C11D16C65}"/>
    <dgm:cxn modelId="{8B0426AB-798B-4126-B160-7380DD8C43A6}" srcId="{FA6238E2-9ED2-4F35-800E-D8954A87B454}" destId="{B4738EDA-C668-4E11-AC7C-00AD941EF2DE}" srcOrd="1" destOrd="0" parTransId="{34FD856A-A7EF-4915-8B0D-CC00DE0C887B}" sibTransId="{C740C278-5029-4BCA-9934-1295EF9CFBE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CE3C54D0-5DF6-4DEA-A7AF-D3FF58032B35}" srcId="{5305462E-EED4-4077-B8AD-264FFE9DD1F7}" destId="{6F413A1D-FF6E-43D4-930E-CA4CB46EC1FB}" srcOrd="2" destOrd="0" parTransId="{24BB2D5C-29A2-4815-95BD-97CDCC2A00EA}" sibTransId="{40121E22-8CAC-4F54-AFD3-B6FBB4A37DBF}"/>
    <dgm:cxn modelId="{3F6684DF-1A28-4CCC-ADBF-B2CD9C3CE823}" srcId="{FA6238E2-9ED2-4F35-800E-D8954A87B454}" destId="{72200B24-F822-4DF4-B799-89F94FC4AEFC}" srcOrd="2" destOrd="0" parTransId="{64E4D2A7-DB11-4816-ABBC-F7F5F7FC0C3F}" sibTransId="{27EEE34E-F62F-466F-9249-A8089431E583}"/>
    <dgm:cxn modelId="{4B083FE4-81CA-4A77-9CD8-1E479D543DDA}" srcId="{B4738EDA-C668-4E11-AC7C-00AD941EF2DE}" destId="{A921F2BA-FBB2-458B-923A-2DCFB6925E7C}" srcOrd="1" destOrd="0" parTransId="{B9ECAB16-5FC2-4199-8914-F0DE3A11511D}" sibTransId="{900D79F2-F014-42C9-81C2-FE5BED936C2A}"/>
    <dgm:cxn modelId="{BEC2E6EB-7A59-4FE3-B3C6-FF3BE7FF1C70}" type="presOf" srcId="{0883237B-4784-455E-91DD-E7BCE26B5E17}" destId="{127BE937-2990-416E-8358-517A6985CF4B}" srcOrd="0" destOrd="0" presId="urn:microsoft.com/office/officeart/2005/8/layout/vList2"/>
    <dgm:cxn modelId="{F5D09BED-B8F7-48AD-A917-84F5E026F1B5}" srcId="{B4738EDA-C668-4E11-AC7C-00AD941EF2DE}" destId="{01CEF6E5-7865-4D36-A3EF-4FF497FCB7A8}" srcOrd="3" destOrd="0" parTransId="{CA55AEF5-04C3-4AEC-BBFC-880626B1C68B}" sibTransId="{51B3436B-BC6C-4FCB-95C2-1A9817EF4FD6}"/>
    <dgm:cxn modelId="{037419F5-397E-4C14-97FE-7104DB896A3F}" type="presOf" srcId="{0C3D3C7D-FE72-47AF-982E-98896A7A0160}" destId="{11573150-7DB2-4D94-93F0-FFD28265CAA0}" srcOrd="0" destOrd="1" presId="urn:microsoft.com/office/officeart/2005/8/layout/vList2"/>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xfrm>
          <a:off x="0" y="0"/>
          <a:ext cx="11077903" cy="542095"/>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gm:spPr>
      <dgm:t>
        <a:bodyPr/>
        <a:lstStyle/>
        <a:p>
          <a:pPr algn="l">
            <a:lnSpc>
              <a:spcPct val="150000"/>
            </a:lnSpc>
            <a:buNone/>
          </a:pPr>
          <a:r>
            <a:rPr lang="en-US" sz="2000" dirty="0">
              <a:solidFill>
                <a:sysClr val="windowText" lastClr="000000"/>
              </a:solidFill>
              <a:latin typeface="Aptos" panose="02110004020202020204"/>
              <a:ea typeface="+mn-ea"/>
              <a:cs typeface="+mn-cs"/>
            </a:rPr>
            <a:t>Hospital Blood Glucose Target: 100- 180 mg/dl</a:t>
          </a:r>
        </a:p>
        <a:p>
          <a:pPr algn="l">
            <a:lnSpc>
              <a:spcPct val="90000"/>
            </a:lnSpc>
            <a:buNone/>
          </a:pPr>
          <a:endParaRPr lang="en-US" sz="1000" dirty="0">
            <a:solidFill>
              <a:sysClr val="windowText" lastClr="000000"/>
            </a:solidFill>
            <a:latin typeface="Aptos" panose="02110004020202020204"/>
            <a:ea typeface="+mn-ea"/>
            <a:cs typeface="+mn-cs"/>
          </a:endParaRP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a:xfrm>
          <a:off x="138750" y="612054"/>
          <a:ext cx="10834078" cy="454910"/>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ysClr val="window" lastClr="FFFFFF"/>
              </a:solidFill>
              <a:latin typeface="Aptos" panose="02110004020202020204"/>
              <a:ea typeface="+mn-ea"/>
              <a:cs typeface="+mn-cs"/>
            </a:rPr>
            <a:t>Caring for Inpatient Diabetes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Order A1C if not checked within past 3 months </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C30456B6-4696-40D3-91CE-BC6728CE3E0C}">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Document type of diabetes and diabetes control in daily progress note </a:t>
          </a:r>
        </a:p>
      </dgm:t>
    </dgm:pt>
    <dgm:pt modelId="{AB7DC5A5-4335-4779-A1F9-0B418BE9AD5D}" type="parTrans" cxnId="{B0D6E8F6-F4A1-4917-9CE0-BFF9381CE21D}">
      <dgm:prSet/>
      <dgm:spPr/>
      <dgm:t>
        <a:bodyPr/>
        <a:lstStyle/>
        <a:p>
          <a:endParaRPr lang="en-US"/>
        </a:p>
      </dgm:t>
    </dgm:pt>
    <dgm:pt modelId="{15D81CCE-9916-4CCD-B707-7E568295F4A8}" type="sibTrans" cxnId="{B0D6E8F6-F4A1-4917-9CE0-BFF9381CE21D}">
      <dgm:prSet/>
      <dgm:spPr/>
      <dgm:t>
        <a:bodyPr/>
        <a:lstStyle/>
        <a:p>
          <a:endParaRPr lang="en-US"/>
        </a:p>
      </dgm:t>
    </dgm:pt>
    <dgm:pt modelId="{E6AA44F0-EFC3-4C31-B540-5137CC9858CF}">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All patients with diabetes or receiving insulin should have POCT glucose orders</a:t>
          </a:r>
        </a:p>
      </dgm:t>
    </dgm:pt>
    <dgm:pt modelId="{22E81D18-5AB1-4EA6-8DCE-FEBC7762821E}" type="parTrans" cxnId="{C38E07EC-07D0-4435-A2DE-C849A3281B09}">
      <dgm:prSet/>
      <dgm:spPr/>
      <dgm:t>
        <a:bodyPr/>
        <a:lstStyle/>
        <a:p>
          <a:endParaRPr lang="en-US"/>
        </a:p>
      </dgm:t>
    </dgm:pt>
    <dgm:pt modelId="{2663E016-84A9-4BA8-82ED-6F187800E12A}" type="sibTrans" cxnId="{C38E07EC-07D0-4435-A2DE-C849A3281B09}">
      <dgm:prSet/>
      <dgm:spPr/>
      <dgm:t>
        <a:bodyPr/>
        <a:lstStyle/>
        <a:p>
          <a:endParaRPr lang="en-US"/>
        </a:p>
      </dgm:t>
    </dgm:pt>
    <dgm:pt modelId="{15616535-AE87-40A5-8B09-88455B6AA71A}">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Utilize Basal/Bolus Insulin with Calculator Order Set (1857) </a:t>
          </a:r>
        </a:p>
      </dgm:t>
    </dgm:pt>
    <dgm:pt modelId="{FE95976E-10A3-44A5-AB2B-5F8F1F5360FF}" type="parTrans" cxnId="{0A541B1A-6890-4F60-AD13-A48B3552117D}">
      <dgm:prSet/>
      <dgm:spPr/>
      <dgm:t>
        <a:bodyPr/>
        <a:lstStyle/>
        <a:p>
          <a:endParaRPr lang="en-US"/>
        </a:p>
      </dgm:t>
    </dgm:pt>
    <dgm:pt modelId="{A0965EB1-43A2-44A5-969B-250FA362F923}" type="sibTrans" cxnId="{0A541B1A-6890-4F60-AD13-A48B3552117D}">
      <dgm:prSet/>
      <dgm:spPr/>
      <dgm:t>
        <a:bodyPr/>
        <a:lstStyle/>
        <a:p>
          <a:endParaRPr lang="en-US"/>
        </a:p>
      </dgm:t>
    </dgm:pt>
    <dgm:pt modelId="{BD643399-A873-4DDD-AE46-808556C936FC}">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Review blood glucose daily and adjust insulin as needed</a:t>
          </a:r>
        </a:p>
      </dgm:t>
    </dgm:pt>
    <dgm:pt modelId="{193E0CC6-665C-4A08-A0CC-F43E43624B72}" type="parTrans" cxnId="{ABA5F1EB-FD28-4BA2-8E20-F37285A383E3}">
      <dgm:prSet/>
      <dgm:spPr/>
      <dgm:t>
        <a:bodyPr/>
        <a:lstStyle/>
        <a:p>
          <a:endParaRPr lang="en-US"/>
        </a:p>
      </dgm:t>
    </dgm:pt>
    <dgm:pt modelId="{B1848B2A-5DA9-4C1C-98E6-59553204480E}" type="sibTrans" cxnId="{ABA5F1EB-FD28-4BA2-8E20-F37285A383E3}">
      <dgm:prSet/>
      <dgm:spPr/>
      <dgm:t>
        <a:bodyPr/>
        <a:lstStyle/>
        <a:p>
          <a:endParaRPr lang="en-US"/>
        </a:p>
      </dgm:t>
    </dgm:pt>
    <dgm:pt modelId="{29C1282E-85F7-4002-8609-49E07B08C6E7}">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Diabetes APP requires a consult for all patients:</a:t>
          </a:r>
        </a:p>
      </dgm:t>
    </dgm:pt>
    <dgm:pt modelId="{2FBEAE03-E483-4F66-86E1-9863ADD4528C}" type="parTrans" cxnId="{6DDDEB1A-B1D7-4C80-B5F3-89DEE536E78A}">
      <dgm:prSet/>
      <dgm:spPr/>
      <dgm:t>
        <a:bodyPr/>
        <a:lstStyle/>
        <a:p>
          <a:endParaRPr lang="en-US"/>
        </a:p>
      </dgm:t>
    </dgm:pt>
    <dgm:pt modelId="{EE1A5331-61AF-458B-BBC7-B857144B9432}" type="sibTrans" cxnId="{6DDDEB1A-B1D7-4C80-B5F3-89DEE536E78A}">
      <dgm:prSet/>
      <dgm:spPr/>
      <dgm:t>
        <a:bodyPr/>
        <a:lstStyle/>
        <a:p>
          <a:endParaRPr lang="en-US"/>
        </a:p>
      </dgm:t>
    </dgm:pt>
    <dgm:pt modelId="{3E994457-B7FE-4A47-B1D3-2984133A9949}">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Consider Diabetes APP consult for glycemic management of any patient</a:t>
          </a:r>
        </a:p>
      </dgm:t>
    </dgm:pt>
    <dgm:pt modelId="{80549046-5353-4E37-9C22-E31F483D3E32}" type="parTrans" cxnId="{24F33A94-9DDA-4E2B-85D7-355F03C6FD6F}">
      <dgm:prSet/>
      <dgm:spPr/>
      <dgm:t>
        <a:bodyPr/>
        <a:lstStyle/>
        <a:p>
          <a:endParaRPr lang="en-US"/>
        </a:p>
      </dgm:t>
    </dgm:pt>
    <dgm:pt modelId="{7B0299F0-F9E8-4FB7-9451-D65E6E123492}" type="sibTrans" cxnId="{24F33A94-9DDA-4E2B-85D7-355F03C6FD6F}">
      <dgm:prSet/>
      <dgm:spPr/>
      <dgm:t>
        <a:bodyPr/>
        <a:lstStyle/>
        <a:p>
          <a:endParaRPr lang="en-US"/>
        </a:p>
      </dgm:t>
    </dgm:pt>
    <dgm:pt modelId="{7524700B-37B0-47D1-8C68-FC90B73C945F}">
      <dgm:prSet custT="1"/>
      <dgm:spPr>
        <a:xfrm>
          <a:off x="0" y="1133665"/>
          <a:ext cx="11077903" cy="2977293"/>
        </a:xfrm>
        <a:prstGeom prst="rect">
          <a:avLst/>
        </a:prstGeom>
        <a:noFill/>
        <a:ln>
          <a:noFill/>
        </a:ln>
        <a:effectLst/>
      </dgm:spPr>
      <dgm:t>
        <a:bodyPr/>
        <a:lstStyle/>
        <a:p>
          <a:pPr>
            <a:buFont typeface="Courier New" panose="02070309020205020404" pitchFamily="49" charset="0"/>
            <a:buChar char="o"/>
          </a:pPr>
          <a:r>
            <a:rPr lang="en-US" sz="1200" dirty="0">
              <a:solidFill>
                <a:sysClr val="windowText" lastClr="000000">
                  <a:hueOff val="0"/>
                  <a:satOff val="0"/>
                  <a:lumOff val="0"/>
                  <a:alphaOff val="0"/>
                </a:sysClr>
              </a:solidFill>
              <a:latin typeface="Aptos" panose="02110004020202020204"/>
              <a:ea typeface="+mn-ea"/>
              <a:cs typeface="+mn-cs"/>
            </a:rPr>
            <a:t>With an insulin pump</a:t>
          </a:r>
        </a:p>
      </dgm:t>
    </dgm:pt>
    <dgm:pt modelId="{14831B16-15CD-44E5-B996-5E7B9BE54144}" type="parTrans" cxnId="{54C49D60-32EA-4D01-9D21-F4CD8E6F3697}">
      <dgm:prSet/>
      <dgm:spPr/>
      <dgm:t>
        <a:bodyPr/>
        <a:lstStyle/>
        <a:p>
          <a:endParaRPr lang="en-US"/>
        </a:p>
      </dgm:t>
    </dgm:pt>
    <dgm:pt modelId="{AC3050BB-CFEC-499E-BEF4-791CA5BABC70}" type="sibTrans" cxnId="{54C49D60-32EA-4D01-9D21-F4CD8E6F3697}">
      <dgm:prSet/>
      <dgm:spPr/>
      <dgm:t>
        <a:bodyPr/>
        <a:lstStyle/>
        <a:p>
          <a:endParaRPr lang="en-US"/>
        </a:p>
      </dgm:t>
    </dgm:pt>
    <dgm:pt modelId="{283D30B1-FEFD-4E32-9DAE-A313B3D091E4}">
      <dgm:prSet custT="1"/>
      <dgm:spPr>
        <a:xfrm>
          <a:off x="0" y="1133665"/>
          <a:ext cx="11077903" cy="2977293"/>
        </a:xfrm>
        <a:prstGeom prst="rect">
          <a:avLst/>
        </a:prstGeom>
        <a:noFill/>
        <a:ln>
          <a:noFill/>
        </a:ln>
        <a:effectLst/>
      </dgm:spPr>
      <dgm:t>
        <a:bodyPr/>
        <a:lstStyle/>
        <a:p>
          <a:pPr>
            <a:buFont typeface="Courier New" panose="02070309020205020404" pitchFamily="49" charset="0"/>
            <a:buChar char="o"/>
          </a:pPr>
          <a:r>
            <a:rPr lang="en-US" sz="1200" dirty="0">
              <a:solidFill>
                <a:sysClr val="windowText" lastClr="000000">
                  <a:hueOff val="0"/>
                  <a:satOff val="0"/>
                  <a:lumOff val="0"/>
                  <a:alphaOff val="0"/>
                </a:sysClr>
              </a:solidFill>
              <a:latin typeface="Aptos" panose="02110004020202020204"/>
              <a:ea typeface="+mn-ea"/>
              <a:cs typeface="+mn-cs"/>
            </a:rPr>
            <a:t>Taking U-500 insulin</a:t>
          </a:r>
        </a:p>
      </dgm:t>
    </dgm:pt>
    <dgm:pt modelId="{4ED83587-1DBF-459E-A70F-625F85658BA4}" type="parTrans" cxnId="{47B3B05D-63D7-4C33-AF5A-DBD4B0E2B835}">
      <dgm:prSet/>
      <dgm:spPr/>
      <dgm:t>
        <a:bodyPr/>
        <a:lstStyle/>
        <a:p>
          <a:endParaRPr lang="en-US"/>
        </a:p>
      </dgm:t>
    </dgm:pt>
    <dgm:pt modelId="{1EB8E617-BAC3-49D9-AD7A-EB967EA45B37}" type="sibTrans" cxnId="{47B3B05D-63D7-4C33-AF5A-DBD4B0E2B835}">
      <dgm:prSet/>
      <dgm:spPr/>
      <dgm:t>
        <a:bodyPr/>
        <a:lstStyle/>
        <a:p>
          <a:endParaRPr lang="en-US"/>
        </a:p>
      </dgm:t>
    </dgm:pt>
    <dgm:pt modelId="{B15A7986-5693-47B9-A50E-01848540D4EB}">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Continuous Glucose Monitor – patient wearing from home</a:t>
          </a:r>
        </a:p>
      </dgm:t>
    </dgm:pt>
    <dgm:pt modelId="{1BFA21B6-01B7-47ED-8DAE-99641D6D053C}" type="parTrans" cxnId="{631D2D57-B7DD-44F4-8AA3-BC2AEA5FCB66}">
      <dgm:prSet/>
      <dgm:spPr/>
      <dgm:t>
        <a:bodyPr/>
        <a:lstStyle/>
        <a:p>
          <a:endParaRPr lang="en-US"/>
        </a:p>
      </dgm:t>
    </dgm:pt>
    <dgm:pt modelId="{0E9B3A9F-998A-484F-9A00-2010D9286657}" type="sibTrans" cxnId="{631D2D57-B7DD-44F4-8AA3-BC2AEA5FCB66}">
      <dgm:prSet/>
      <dgm:spPr/>
      <dgm:t>
        <a:bodyPr/>
        <a:lstStyle/>
        <a:p>
          <a:endParaRPr lang="en-US"/>
        </a:p>
      </dgm:t>
    </dgm:pt>
    <dgm:pt modelId="{E314C41D-F5E4-4B34-8942-7DC8D61B2001}">
      <dgm:prSet custT="1"/>
      <dgm:spPr>
        <a:xfrm>
          <a:off x="0" y="1133665"/>
          <a:ext cx="11077903" cy="2977293"/>
        </a:xfrm>
        <a:prstGeom prst="rect">
          <a:avLst/>
        </a:prstGeom>
        <a:noFill/>
        <a:ln>
          <a:noFill/>
        </a:ln>
        <a:effectLst/>
      </dgm:spPr>
      <dgm:t>
        <a:bodyPr/>
        <a:lstStyle/>
        <a:p>
          <a:pPr>
            <a:buFont typeface="Courier New" panose="02070309020205020404" pitchFamily="49" charset="0"/>
            <a:buChar char="o"/>
          </a:pPr>
          <a:r>
            <a:rPr lang="en-US" sz="1200" i="1" dirty="0">
              <a:solidFill>
                <a:sysClr val="windowText" lastClr="000000">
                  <a:hueOff val="0"/>
                  <a:satOff val="0"/>
                  <a:lumOff val="0"/>
                  <a:alphaOff val="0"/>
                </a:sysClr>
              </a:solidFill>
              <a:latin typeface="Aptos" panose="02110004020202020204"/>
              <a:ea typeface="+mn-ea"/>
              <a:cs typeface="+mn-cs"/>
            </a:rPr>
            <a:t>Order Set 2360 </a:t>
          </a:r>
          <a:r>
            <a:rPr lang="en-US" sz="1200" dirty="0">
              <a:solidFill>
                <a:sysClr val="windowText" lastClr="000000">
                  <a:hueOff val="0"/>
                  <a:satOff val="0"/>
                  <a:lumOff val="0"/>
                  <a:alphaOff val="0"/>
                </a:sysClr>
              </a:solidFill>
              <a:latin typeface="Aptos" panose="02110004020202020204"/>
              <a:ea typeface="+mn-ea"/>
              <a:cs typeface="+mn-cs"/>
            </a:rPr>
            <a:t>required for patient to continue wearing the CGM sensor from home. </a:t>
          </a:r>
        </a:p>
      </dgm:t>
    </dgm:pt>
    <dgm:pt modelId="{DCDCF845-D26A-48EE-A48C-9E4EA3712B26}" type="parTrans" cxnId="{E5CA29E9-7580-42BE-85A0-EBE8BDF9E17D}">
      <dgm:prSet/>
      <dgm:spPr/>
      <dgm:t>
        <a:bodyPr/>
        <a:lstStyle/>
        <a:p>
          <a:endParaRPr lang="en-US"/>
        </a:p>
      </dgm:t>
    </dgm:pt>
    <dgm:pt modelId="{DEEA8356-4D46-4AED-B05A-03FF9AC1AC1B}" type="sibTrans" cxnId="{E5CA29E9-7580-42BE-85A0-EBE8BDF9E17D}">
      <dgm:prSet/>
      <dgm:spPr/>
      <dgm:t>
        <a:bodyPr/>
        <a:lstStyle/>
        <a:p>
          <a:endParaRPr lang="en-US"/>
        </a:p>
      </dgm:t>
    </dgm:pt>
    <dgm:pt modelId="{79D7304C-7F94-416D-AFA2-BBA3B52895FA}">
      <dgm:prSet custT="1"/>
      <dgm:spPr>
        <a:xfrm>
          <a:off x="0" y="1133665"/>
          <a:ext cx="11077903" cy="2977293"/>
        </a:xfrm>
        <a:prstGeom prst="rect">
          <a:avLst/>
        </a:prstGeom>
        <a:noFill/>
        <a:ln>
          <a:noFill/>
        </a:ln>
        <a:effectLst/>
      </dgm:spPr>
      <dgm:t>
        <a:bodyPr/>
        <a:lstStyle/>
        <a:p>
          <a:pPr>
            <a:buFont typeface="Courier New" panose="02070309020205020404" pitchFamily="49" charset="0"/>
            <a:buChar char="o"/>
          </a:pPr>
          <a:r>
            <a:rPr lang="en-US" sz="1200" b="1" dirty="0">
              <a:solidFill>
                <a:sysClr val="windowText" lastClr="000000">
                  <a:hueOff val="0"/>
                  <a:satOff val="0"/>
                  <a:lumOff val="0"/>
                  <a:alphaOff val="0"/>
                </a:sysClr>
              </a:solidFill>
              <a:latin typeface="Aptos" panose="02110004020202020204"/>
              <a:ea typeface="+mn-ea"/>
              <a:cs typeface="+mn-cs"/>
            </a:rPr>
            <a:t>**Do not refer to Diabetes APP just for CGM use.**</a:t>
          </a:r>
        </a:p>
      </dgm:t>
    </dgm:pt>
    <dgm:pt modelId="{0878D022-2751-4320-946B-60A80C230015}" type="parTrans" cxnId="{BA983EBB-0907-416B-B97F-8C7CAAF13D31}">
      <dgm:prSet/>
      <dgm:spPr/>
      <dgm:t>
        <a:bodyPr/>
        <a:lstStyle/>
        <a:p>
          <a:endParaRPr lang="en-US"/>
        </a:p>
      </dgm:t>
    </dgm:pt>
    <dgm:pt modelId="{4ACBD078-84F1-405B-895A-6B3ED82C6DE3}" type="sibTrans" cxnId="{BA983EBB-0907-416B-B97F-8C7CAAF13D31}">
      <dgm:prSet/>
      <dgm:spPr/>
      <dgm:t>
        <a:bodyPr/>
        <a:lstStyle/>
        <a:p>
          <a:endParaRPr lang="en-US"/>
        </a:p>
      </dgm:t>
    </dgm:pt>
    <dgm:pt modelId="{EAA9362C-C385-4E79-B059-B912C64F9D76}">
      <dgm:prSet custT="1"/>
      <dgm:spPr>
        <a:xfrm>
          <a:off x="105129" y="3897983"/>
          <a:ext cx="10867644" cy="482670"/>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ptos" panose="02110004020202020204"/>
              <a:ea typeface="+mn-ea"/>
              <a:cs typeface="+mn-cs"/>
            </a:rPr>
            <a:t>Continuous Glucose Monitor Hospital Discharge Program:</a:t>
          </a:r>
        </a:p>
      </dgm:t>
    </dgm:pt>
    <dgm:pt modelId="{EB09CDC3-3F5A-4E4C-A8C5-7CC344FECFAB}" type="parTrans" cxnId="{28A69837-61D6-4F71-9881-39238FAD4205}">
      <dgm:prSet/>
      <dgm:spPr/>
      <dgm:t>
        <a:bodyPr/>
        <a:lstStyle/>
        <a:p>
          <a:endParaRPr lang="en-US"/>
        </a:p>
      </dgm:t>
    </dgm:pt>
    <dgm:pt modelId="{ACDD752E-4426-4472-A277-1870A8C3B920}" type="sibTrans" cxnId="{28A69837-61D6-4F71-9881-39238FAD4205}">
      <dgm:prSet/>
      <dgm:spPr/>
      <dgm:t>
        <a:bodyPr/>
        <a:lstStyle/>
        <a:p>
          <a:endParaRPr lang="en-US"/>
        </a:p>
      </dgm:t>
    </dgm:pt>
    <dgm:pt modelId="{10FAC991-CE72-46D9-8C85-FB82532488C5}">
      <dgm:prSet custT="1"/>
      <dgm:spPr>
        <a:xfrm>
          <a:off x="0" y="1133665"/>
          <a:ext cx="11077903" cy="2977293"/>
        </a:xfrm>
        <a:prstGeom prst="rect">
          <a:avLst/>
        </a:prstGeom>
        <a:noFill/>
        <a:ln>
          <a:noFill/>
        </a:ln>
        <a:effectLst/>
      </dgm:spPr>
      <dgm:t>
        <a:bodyPr/>
        <a:lstStyle/>
        <a:p>
          <a:pPr>
            <a:buFont typeface="Arial" panose="020B0604020202020204" pitchFamily="34" charset="0"/>
            <a:buChar char="•"/>
          </a:pPr>
          <a:r>
            <a:rPr lang="en-US" sz="1200" dirty="0">
              <a:solidFill>
                <a:sysClr val="windowText" lastClr="000000">
                  <a:hueOff val="0"/>
                  <a:satOff val="0"/>
                  <a:lumOff val="0"/>
                  <a:alphaOff val="0"/>
                </a:sysClr>
              </a:solidFill>
              <a:latin typeface="Aptos" panose="02110004020202020204"/>
              <a:ea typeface="+mn-ea"/>
              <a:cs typeface="+mn-cs"/>
            </a:rPr>
            <a:t>Insulin pump patients admitted during Diabetes APP after hours (7 pm-7 am) utilize the </a:t>
          </a:r>
          <a:r>
            <a:rPr lang="en-US" sz="1200" i="1" dirty="0">
              <a:solidFill>
                <a:sysClr val="windowText" lastClr="000000">
                  <a:hueOff val="0"/>
                  <a:satOff val="0"/>
                  <a:lumOff val="0"/>
                  <a:alphaOff val="0"/>
                </a:sysClr>
              </a:solidFill>
              <a:latin typeface="Aptos" panose="02110004020202020204"/>
              <a:ea typeface="+mn-ea"/>
              <a:cs typeface="+mn-cs"/>
            </a:rPr>
            <a:t>Insulin Pump and Continuous Glucose Monitor Holding Order Set (3288)</a:t>
          </a:r>
        </a:p>
      </dgm:t>
    </dgm:pt>
    <dgm:pt modelId="{75870E64-468C-4787-A4E6-6BD817C83F3D}" type="parTrans" cxnId="{FF4DAB37-6F8C-4BE4-9949-7051E4ED77E0}">
      <dgm:prSet/>
      <dgm:spPr/>
      <dgm:t>
        <a:bodyPr/>
        <a:lstStyle/>
        <a:p>
          <a:endParaRPr lang="en-US"/>
        </a:p>
      </dgm:t>
    </dgm:pt>
    <dgm:pt modelId="{C34D2292-68AD-4706-8844-B5D9CE4457A4}" type="sibTrans" cxnId="{FF4DAB37-6F8C-4BE4-9949-7051E4ED77E0}">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45247" custLinFactY="-53412" custLinFactNeighborY="-100000">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X="97799" custScaleY="37970" custLinFactNeighborX="152" custLinFactNeighborY="-26104">
        <dgm:presLayoutVars>
          <dgm:chMax val="0"/>
          <dgm:bulletEnabled val="1"/>
        </dgm:presLayoutVars>
      </dgm:prSet>
      <dgm:spPr/>
    </dgm:pt>
    <dgm:pt modelId="{576140C2-C806-4BA0-9840-CEA081F64771}" type="pres">
      <dgm:prSet presAssocID="{B4738EDA-C668-4E11-AC7C-00AD941EF2DE}" presName="childText" presStyleLbl="revTx" presStyleIdx="0" presStyleCnt="1" custScaleY="109627" custLinFactNeighborY="-53606">
        <dgm:presLayoutVars>
          <dgm:bulletEnabled val="1"/>
        </dgm:presLayoutVars>
      </dgm:prSet>
      <dgm:spPr/>
    </dgm:pt>
    <dgm:pt modelId="{78C497B7-F593-4A00-9419-E459980E893E}" type="pres">
      <dgm:prSet presAssocID="{EAA9362C-C385-4E79-B059-B912C64F9D76}" presName="parentText" presStyleLbl="node1" presStyleIdx="2" presStyleCnt="3" custScaleX="98102" custScaleY="40287" custLinFactNeighborX="0" custLinFactNeighborY="-31490">
        <dgm:presLayoutVars>
          <dgm:chMax val="0"/>
          <dgm:bulletEnabled val="1"/>
        </dgm:presLayoutVars>
      </dgm:prSet>
      <dgm:spPr/>
    </dgm:pt>
  </dgm:ptLst>
  <dgm:cxnLst>
    <dgm:cxn modelId="{FE44900B-1888-4698-AAF5-12C28FC80706}" type="presOf" srcId="{E314C41D-F5E4-4B34-8942-7DC8D61B2001}" destId="{576140C2-C806-4BA0-9840-CEA081F64771}" srcOrd="0" destOrd="6" presId="urn:microsoft.com/office/officeart/2005/8/layout/vList2"/>
    <dgm:cxn modelId="{0A541B1A-6890-4F60-AD13-A48B3552117D}" srcId="{B4738EDA-C668-4E11-AC7C-00AD941EF2DE}" destId="{15616535-AE87-40A5-8B09-88455B6AA71A}" srcOrd="3" destOrd="0" parTransId="{FE95976E-10A3-44A5-AB2B-5F8F1F5360FF}" sibTransId="{A0965EB1-43A2-44A5-969B-250FA362F923}"/>
    <dgm:cxn modelId="{6DDDEB1A-B1D7-4C80-B5F3-89DEE536E78A}" srcId="{B4738EDA-C668-4E11-AC7C-00AD941EF2DE}" destId="{29C1282E-85F7-4002-8609-49E07B08C6E7}" srcOrd="6" destOrd="0" parTransId="{2FBEAE03-E483-4F66-86E1-9863ADD4528C}" sibTransId="{EE1A5331-61AF-458B-BBC7-B857144B9432}"/>
    <dgm:cxn modelId="{1CB5951E-6597-4475-B77E-4A0E5B1E4546}" type="presOf" srcId="{C1C2362C-1E10-4D56-A9FC-D8E0AAEE4DFC}" destId="{576140C2-C806-4BA0-9840-CEA081F64771}" srcOrd="0" destOrd="0" presId="urn:microsoft.com/office/officeart/2005/8/layout/vList2"/>
    <dgm:cxn modelId="{28A69837-61D6-4F71-9881-39238FAD4205}" srcId="{FA6238E2-9ED2-4F35-800E-D8954A87B454}" destId="{EAA9362C-C385-4E79-B059-B912C64F9D76}" srcOrd="2" destOrd="0" parTransId="{EB09CDC3-3F5A-4E4C-A8C5-7CC344FECFAB}" sibTransId="{ACDD752E-4426-4472-A277-1870A8C3B920}"/>
    <dgm:cxn modelId="{FF4DAB37-6F8C-4BE4-9949-7051E4ED77E0}" srcId="{B4738EDA-C668-4E11-AC7C-00AD941EF2DE}" destId="{10FAC991-CE72-46D9-8C85-FB82532488C5}" srcOrd="7" destOrd="0" parTransId="{75870E64-468C-4787-A4E6-6BD817C83F3D}" sibTransId="{C34D2292-68AD-4706-8844-B5D9CE4457A4}"/>
    <dgm:cxn modelId="{F421DA3D-3974-4BF8-95F2-ACEC283FF3B9}" type="presOf" srcId="{C30456B6-4696-40D3-91CE-BC6728CE3E0C}" destId="{576140C2-C806-4BA0-9840-CEA081F64771}" srcOrd="0" destOrd="1" presId="urn:microsoft.com/office/officeart/2005/8/layout/vList2"/>
    <dgm:cxn modelId="{47B3B05D-63D7-4C33-AF5A-DBD4B0E2B835}" srcId="{29C1282E-85F7-4002-8609-49E07B08C6E7}" destId="{283D30B1-FEFD-4E32-9DAE-A313B3D091E4}" srcOrd="1" destOrd="0" parTransId="{4ED83587-1DBF-459E-A70F-625F85658BA4}" sibTransId="{1EB8E617-BAC3-49D9-AD7A-EB967EA45B37}"/>
    <dgm:cxn modelId="{54C49D60-32EA-4D01-9D21-F4CD8E6F3697}" srcId="{29C1282E-85F7-4002-8609-49E07B08C6E7}" destId="{7524700B-37B0-47D1-8C68-FC90B73C945F}" srcOrd="0" destOrd="0" parTransId="{14831B16-15CD-44E5-B996-5E7B9BE54144}" sibTransId="{AC3050BB-CFEC-499E-BEF4-791CA5BABC70}"/>
    <dgm:cxn modelId="{9D1C6141-2525-4F14-AB6D-5B4B3BD1CF13}" type="presOf" srcId="{B4738EDA-C668-4E11-AC7C-00AD941EF2DE}" destId="{661443AD-3E21-4375-B01E-71CA3646C8AC}" srcOrd="0" destOrd="0" presId="urn:microsoft.com/office/officeart/2005/8/layout/vList2"/>
    <dgm:cxn modelId="{34299562-55B3-4E53-BC30-43183D70D761}" type="presOf" srcId="{79D7304C-7F94-416D-AFA2-BBA3B52895FA}" destId="{576140C2-C806-4BA0-9840-CEA081F64771}" srcOrd="0" destOrd="7" presId="urn:microsoft.com/office/officeart/2005/8/layout/vList2"/>
    <dgm:cxn modelId="{F6749F6B-C121-4476-9064-6F89D699228A}" type="presOf" srcId="{15616535-AE87-40A5-8B09-88455B6AA71A}" destId="{576140C2-C806-4BA0-9840-CEA081F64771}" srcOrd="0" destOrd="3" presId="urn:microsoft.com/office/officeart/2005/8/layout/vList2"/>
    <dgm:cxn modelId="{959D054E-2FC0-4060-83AB-E12DF959E915}" type="presOf" srcId="{7524700B-37B0-47D1-8C68-FC90B73C945F}" destId="{576140C2-C806-4BA0-9840-CEA081F64771}" srcOrd="0" destOrd="9" presId="urn:microsoft.com/office/officeart/2005/8/layout/vList2"/>
    <dgm:cxn modelId="{76DE0573-C083-4B03-9B9A-7A4716262477}" srcId="{B4738EDA-C668-4E11-AC7C-00AD941EF2DE}" destId="{C1C2362C-1E10-4D56-A9FC-D8E0AAEE4DFC}" srcOrd="0" destOrd="0" parTransId="{704465F6-9AC2-47BE-8D3F-20713EADFC0F}" sibTransId="{1B186832-0BDA-4BB2-A04A-69F4E58385E9}"/>
    <dgm:cxn modelId="{631D2D57-B7DD-44F4-8AA3-BC2AEA5FCB66}" srcId="{B4738EDA-C668-4E11-AC7C-00AD941EF2DE}" destId="{B15A7986-5693-47B9-A50E-01848540D4EB}" srcOrd="5" destOrd="0" parTransId="{1BFA21B6-01B7-47ED-8DAE-99641D6D053C}" sibTransId="{0E9B3A9F-998A-484F-9A00-2010D9286657}"/>
    <dgm:cxn modelId="{E2723178-B643-42FB-99F1-420D8A1D737D}" type="presOf" srcId="{B15A7986-5693-47B9-A50E-01848540D4EB}" destId="{576140C2-C806-4BA0-9840-CEA081F64771}" srcOrd="0" destOrd="5" presId="urn:microsoft.com/office/officeart/2005/8/layout/vList2"/>
    <dgm:cxn modelId="{8B199B7C-6708-4231-BE2E-B6762C498FE8}" type="presOf" srcId="{283D30B1-FEFD-4E32-9DAE-A313B3D091E4}" destId="{576140C2-C806-4BA0-9840-CEA081F64771}" srcOrd="0" destOrd="10" presId="urn:microsoft.com/office/officeart/2005/8/layout/vList2"/>
    <dgm:cxn modelId="{0D11937D-0930-4824-87FC-BCB78818742F}" type="presOf" srcId="{3E994457-B7FE-4A47-B1D3-2984133A9949}" destId="{576140C2-C806-4BA0-9840-CEA081F64771}" srcOrd="0" destOrd="12" presId="urn:microsoft.com/office/officeart/2005/8/layout/vList2"/>
    <dgm:cxn modelId="{3EB2DE82-878D-4032-AC2D-204E9DF80D2F}" type="presOf" srcId="{E6AA44F0-EFC3-4C31-B540-5137CC9858CF}" destId="{576140C2-C806-4BA0-9840-CEA081F64771}" srcOrd="0" destOrd="2" presId="urn:microsoft.com/office/officeart/2005/8/layout/vList2"/>
    <dgm:cxn modelId="{74D5A884-C624-437E-94CF-AF9F68BC3B14}" type="presOf" srcId="{BD643399-A873-4DDD-AE46-808556C936FC}" destId="{576140C2-C806-4BA0-9840-CEA081F64771}" srcOrd="0" destOrd="4" presId="urn:microsoft.com/office/officeart/2005/8/layout/vList2"/>
    <dgm:cxn modelId="{24F33A94-9DDA-4E2B-85D7-355F03C6FD6F}" srcId="{B4738EDA-C668-4E11-AC7C-00AD941EF2DE}" destId="{3E994457-B7FE-4A47-B1D3-2984133A9949}" srcOrd="8" destOrd="0" parTransId="{80549046-5353-4E37-9C22-E31F483D3E32}" sibTransId="{7B0299F0-F9E8-4FB7-9451-D65E6E123492}"/>
    <dgm:cxn modelId="{BAB3949A-022E-4CB2-AA53-F4AE4E2D9706}" type="presOf" srcId="{EAA9362C-C385-4E79-B059-B912C64F9D76}" destId="{78C497B7-F593-4A00-9419-E459980E893E}" srcOrd="0" destOrd="0" presId="urn:microsoft.com/office/officeart/2005/8/layout/vList2"/>
    <dgm:cxn modelId="{B2387E9D-E289-4DC1-92BA-303C46319528}" type="presOf" srcId="{10FAC991-CE72-46D9-8C85-FB82532488C5}" destId="{576140C2-C806-4BA0-9840-CEA081F64771}" srcOrd="0" destOrd="11" presId="urn:microsoft.com/office/officeart/2005/8/layout/vList2"/>
    <dgm:cxn modelId="{8B0426AB-798B-4126-B160-7380DD8C43A6}" srcId="{FA6238E2-9ED2-4F35-800E-D8954A87B454}" destId="{B4738EDA-C668-4E11-AC7C-00AD941EF2DE}" srcOrd="1" destOrd="0" parTransId="{34FD856A-A7EF-4915-8B0D-CC00DE0C887B}" sibTransId="{C740C278-5029-4BCA-9934-1295EF9CFBE2}"/>
    <dgm:cxn modelId="{47E79FB9-E27B-4629-980B-435D742575B3}" type="presOf" srcId="{29C1282E-85F7-4002-8609-49E07B08C6E7}" destId="{576140C2-C806-4BA0-9840-CEA081F64771}" srcOrd="0" destOrd="8" presId="urn:microsoft.com/office/officeart/2005/8/layout/vList2"/>
    <dgm:cxn modelId="{BA983EBB-0907-416B-B97F-8C7CAAF13D31}" srcId="{B15A7986-5693-47B9-A50E-01848540D4EB}" destId="{79D7304C-7F94-416D-AFA2-BBA3B52895FA}" srcOrd="1" destOrd="0" parTransId="{0878D022-2751-4320-946B-60A80C230015}" sibTransId="{4ACBD078-84F1-405B-895A-6B3ED82C6DE3}"/>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E5CA29E9-7580-42BE-85A0-EBE8BDF9E17D}" srcId="{B15A7986-5693-47B9-A50E-01848540D4EB}" destId="{E314C41D-F5E4-4B34-8942-7DC8D61B2001}" srcOrd="0" destOrd="0" parTransId="{DCDCF845-D26A-48EE-A48C-9E4EA3712B26}" sibTransId="{DEEA8356-4D46-4AED-B05A-03FF9AC1AC1B}"/>
    <dgm:cxn modelId="{BEC2E6EB-7A59-4FE3-B3C6-FF3BE7FF1C70}" type="presOf" srcId="{0883237B-4784-455E-91DD-E7BCE26B5E17}" destId="{127BE937-2990-416E-8358-517A6985CF4B}" srcOrd="0" destOrd="0" presId="urn:microsoft.com/office/officeart/2005/8/layout/vList2"/>
    <dgm:cxn modelId="{ABA5F1EB-FD28-4BA2-8E20-F37285A383E3}" srcId="{B4738EDA-C668-4E11-AC7C-00AD941EF2DE}" destId="{BD643399-A873-4DDD-AE46-808556C936FC}" srcOrd="4" destOrd="0" parTransId="{193E0CC6-665C-4A08-A0CC-F43E43624B72}" sibTransId="{B1848B2A-5DA9-4C1C-98E6-59553204480E}"/>
    <dgm:cxn modelId="{C38E07EC-07D0-4435-A2DE-C849A3281B09}" srcId="{B4738EDA-C668-4E11-AC7C-00AD941EF2DE}" destId="{E6AA44F0-EFC3-4C31-B540-5137CC9858CF}" srcOrd="2" destOrd="0" parTransId="{22E81D18-5AB1-4EA6-8DCE-FEBC7762821E}" sibTransId="{2663E016-84A9-4BA8-82ED-6F187800E12A}"/>
    <dgm:cxn modelId="{B0D6E8F6-F4A1-4917-9CE0-BFF9381CE21D}" srcId="{B4738EDA-C668-4E11-AC7C-00AD941EF2DE}" destId="{C30456B6-4696-40D3-91CE-BC6728CE3E0C}" srcOrd="1" destOrd="0" parTransId="{AB7DC5A5-4335-4779-A1F9-0B418BE9AD5D}" sibTransId="{15D81CCE-9916-4CCD-B707-7E568295F4A8}"/>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D1B607EF-1231-487C-BC85-6CB536BD34A4}" type="presParOf" srcId="{22229EC2-D1F7-4EF8-BE70-67C584C76CFA}" destId="{78C497B7-F593-4A00-9419-E459980E89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xfrm>
          <a:off x="0" y="0"/>
          <a:ext cx="11077903" cy="297466"/>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gm:spPr>
      <dgm:t>
        <a:bodyPr/>
        <a:lstStyle/>
        <a:p>
          <a:pPr algn="l">
            <a:lnSpc>
              <a:spcPct val="90000"/>
            </a:lnSpc>
            <a:buNone/>
          </a:pPr>
          <a:endParaRPr lang="en-US" sz="1000" dirty="0">
            <a:solidFill>
              <a:sysClr val="windowText" lastClr="000000"/>
            </a:solidFill>
            <a:latin typeface="Aptos" panose="02110004020202020204"/>
            <a:ea typeface="+mn-ea"/>
            <a:cs typeface="+mn-cs"/>
          </a:endParaRP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a:xfrm>
          <a:off x="5" y="48720"/>
          <a:ext cx="10425563" cy="480863"/>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ysClr val="window" lastClr="FFFFFF"/>
              </a:solidFill>
              <a:latin typeface="Aptos" panose="02110004020202020204"/>
              <a:ea typeface="+mn-ea"/>
              <a:cs typeface="+mn-cs"/>
            </a:rPr>
            <a:t>Referrals to Inpatient Diabetes Education:</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a:xfrm>
          <a:off x="0" y="440395"/>
          <a:ext cx="11077903" cy="3960681"/>
        </a:xfrm>
        <a:prstGeom prst="rect">
          <a:avLst/>
        </a:prstGeom>
        <a:noFill/>
        <a:ln>
          <a:noFill/>
        </a:ln>
        <a:effectLst/>
      </dgm:spPr>
      <dgm:t>
        <a:bodyPr/>
        <a:lstStyle/>
        <a:p>
          <a:pPr>
            <a:buFont typeface="Arial" panose="020B0604020202020204" pitchFamily="34" charset="0"/>
            <a:buChar char="•"/>
          </a:pPr>
          <a:r>
            <a:rPr lang="en-US" sz="1200" i="1" dirty="0">
              <a:solidFill>
                <a:sysClr val="windowText" lastClr="000000">
                  <a:hueOff val="0"/>
                  <a:satOff val="0"/>
                  <a:lumOff val="0"/>
                  <a:alphaOff val="0"/>
                </a:sysClr>
              </a:solidFill>
              <a:latin typeface="Aptos" panose="02110004020202020204"/>
              <a:ea typeface="+mn-ea"/>
              <a:cs typeface="+mn-cs"/>
            </a:rPr>
            <a:t>Automatic consults include</a:t>
          </a:r>
          <a:r>
            <a:rPr lang="en-US" sz="1200" dirty="0">
              <a:solidFill>
                <a:sysClr val="windowText" lastClr="000000">
                  <a:hueOff val="0"/>
                  <a:satOff val="0"/>
                  <a:lumOff val="0"/>
                  <a:alphaOff val="0"/>
                </a:sysClr>
              </a:solidFill>
              <a:latin typeface="Aptos" panose="02110004020202020204"/>
              <a:ea typeface="+mn-ea"/>
              <a:cs typeface="+mn-cs"/>
            </a:rPr>
            <a:t>:</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custT="1"/>
      <dgm:spPr>
        <a:xfrm>
          <a:off x="29" y="4134104"/>
          <a:ext cx="10359039" cy="516495"/>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ptos" panose="02110004020202020204"/>
              <a:ea typeface="+mn-ea"/>
              <a:cs typeface="+mn-cs"/>
            </a:rPr>
            <a:t>Contacting the Inpatient Diabetes Program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3E994457-B7FE-4A47-B1D3-2984133A9949}">
      <dgm:prSet custT="1"/>
      <dgm:spPr>
        <a:xfrm>
          <a:off x="0" y="440395"/>
          <a:ext cx="11077903" cy="3960681"/>
        </a:xfrm>
        <a:prstGeom prst="rect">
          <a:avLst/>
        </a:prstGeom>
        <a:noFill/>
        <a:ln>
          <a:noFill/>
        </a:ln>
        <a:effectLst/>
      </dgm:spPr>
      <dgm:t>
        <a:bodyPr/>
        <a:lstStyle/>
        <a:p>
          <a:pPr>
            <a:buFont typeface="Arial" panose="020B0604020202020204" pitchFamily="34" charset="0"/>
            <a:buChar char="•"/>
          </a:pPr>
          <a:endParaRPr lang="en-US" sz="1200" dirty="0">
            <a:solidFill>
              <a:sysClr val="windowText" lastClr="000000">
                <a:hueOff val="0"/>
                <a:satOff val="0"/>
                <a:lumOff val="0"/>
                <a:alphaOff val="0"/>
              </a:sysClr>
            </a:solidFill>
            <a:latin typeface="Aptos" panose="02110004020202020204"/>
            <a:ea typeface="+mn-ea"/>
            <a:cs typeface="+mn-cs"/>
          </a:endParaRPr>
        </a:p>
      </dgm:t>
    </dgm:pt>
    <dgm:pt modelId="{80549046-5353-4E37-9C22-E31F483D3E32}" type="parTrans" cxnId="{24F33A94-9DDA-4E2B-85D7-355F03C6FD6F}">
      <dgm:prSet/>
      <dgm:spPr/>
      <dgm:t>
        <a:bodyPr/>
        <a:lstStyle/>
        <a:p>
          <a:endParaRPr lang="en-US"/>
        </a:p>
      </dgm:t>
    </dgm:pt>
    <dgm:pt modelId="{7B0299F0-F9E8-4FB7-9451-D65E6E123492}" type="sibTrans" cxnId="{24F33A94-9DDA-4E2B-85D7-355F03C6FD6F}">
      <dgm:prSet/>
      <dgm:spPr/>
      <dgm:t>
        <a:bodyPr/>
        <a:lstStyle/>
        <a:p>
          <a:endParaRPr lang="en-US"/>
        </a:p>
      </dgm:t>
    </dgm:pt>
    <dgm:pt modelId="{08630C7A-28A0-445C-B086-0716FAD63F1B}">
      <dgm:prSet custT="1"/>
      <dgm:spPr>
        <a:xfrm>
          <a:off x="0" y="4824599"/>
          <a:ext cx="11077903" cy="686445"/>
        </a:xfrm>
        <a:prstGeom prst="rect">
          <a:avLst/>
        </a:prstGeom>
        <a:noFill/>
        <a:ln>
          <a:noFill/>
        </a:ln>
        <a:effectLst/>
      </dgm:spPr>
      <dgm:t>
        <a:bodyPr/>
        <a:lstStyle/>
        <a:p>
          <a:pPr>
            <a:buChar char="•"/>
          </a:pPr>
          <a:r>
            <a:rPr lang="en-US" sz="1200" dirty="0">
              <a:solidFill>
                <a:sysClr val="windowText" lastClr="000000">
                  <a:hueOff val="0"/>
                  <a:satOff val="0"/>
                  <a:lumOff val="0"/>
                  <a:alphaOff val="0"/>
                </a:sysClr>
              </a:solidFill>
              <a:latin typeface="Aptos" panose="02110004020202020204"/>
              <a:ea typeface="+mn-ea"/>
              <a:cs typeface="+mn-cs"/>
            </a:rPr>
            <a:t>Our service is available Monday-Friday, 7:30 am-4 pm. Each unit has diabetes education materials and supplies to provide hands on education if this service is unavailable.</a:t>
          </a:r>
        </a:p>
      </dgm:t>
    </dgm:pt>
    <dgm:pt modelId="{04984547-783C-4E02-BECE-1F5F1B8E0661}" type="parTrans" cxnId="{FD7ADD7C-9A90-4EE0-8D0C-359AC36AA73F}">
      <dgm:prSet/>
      <dgm:spPr/>
      <dgm:t>
        <a:bodyPr/>
        <a:lstStyle/>
        <a:p>
          <a:endParaRPr lang="en-US"/>
        </a:p>
      </dgm:t>
    </dgm:pt>
    <dgm:pt modelId="{B05315B2-6214-4F52-AC38-BB79F372A1F1}" type="sibTrans" cxnId="{FD7ADD7C-9A90-4EE0-8D0C-359AC36AA73F}">
      <dgm:prSet/>
      <dgm:spPr/>
      <dgm:t>
        <a:bodyPr/>
        <a:lstStyle/>
        <a:p>
          <a:endParaRPr lang="en-US"/>
        </a:p>
      </dgm:t>
    </dgm:pt>
    <dgm:pt modelId="{F4EC1BDF-E285-4014-8AF9-F21AD16FC123}">
      <dgm:prSet custT="1"/>
      <dgm:spPr>
        <a:xfrm>
          <a:off x="0" y="4824599"/>
          <a:ext cx="11077903" cy="686445"/>
        </a:xfrm>
        <a:prstGeom prst="rect">
          <a:avLst/>
        </a:prstGeom>
        <a:noFill/>
        <a:ln>
          <a:noFill/>
        </a:ln>
        <a:effectLst/>
      </dgm:spPr>
      <dgm:t>
        <a:bodyPr/>
        <a:lstStyle/>
        <a:p>
          <a:pPr>
            <a:buChar char="•"/>
          </a:pPr>
          <a:r>
            <a:rPr lang="en-US" sz="1200" dirty="0">
              <a:solidFill>
                <a:sysClr val="windowText" lastClr="000000">
                  <a:hueOff val="0"/>
                  <a:satOff val="0"/>
                  <a:lumOff val="0"/>
                  <a:alphaOff val="0"/>
                </a:sysClr>
              </a:solidFill>
              <a:latin typeface="Aptos" panose="02110004020202020204"/>
              <a:ea typeface="+mn-ea"/>
              <a:cs typeface="+mn-cs"/>
            </a:rPr>
            <a:t>We can be reached at 513-585-2072 or via Secure Chat. </a:t>
          </a:r>
        </a:p>
      </dgm:t>
    </dgm:pt>
    <dgm:pt modelId="{A6121891-3532-499F-8E4E-1902064C8BC9}" type="parTrans" cxnId="{1910B867-B842-401D-B537-66A66560A673}">
      <dgm:prSet/>
      <dgm:spPr/>
      <dgm:t>
        <a:bodyPr/>
        <a:lstStyle/>
        <a:p>
          <a:endParaRPr lang="en-US"/>
        </a:p>
      </dgm:t>
    </dgm:pt>
    <dgm:pt modelId="{F337CDC2-BBBD-4C23-B6CE-973F3B5AD4AE}" type="sibTrans" cxnId="{1910B867-B842-401D-B537-66A66560A673}">
      <dgm:prSet/>
      <dgm:spPr/>
      <dgm:t>
        <a:bodyPr/>
        <a:lstStyle/>
        <a:p>
          <a:endParaRPr lang="en-US"/>
        </a:p>
      </dgm:t>
    </dgm:pt>
    <dgm:pt modelId="{EC79AA45-8C7F-4D2E-A430-03FD4CF0D8C5}">
      <dgm:prSet custT="1"/>
      <dgm:spPr>
        <a:xfrm>
          <a:off x="0" y="4824599"/>
          <a:ext cx="11077903" cy="686445"/>
        </a:xfrm>
        <a:prstGeom prst="rect">
          <a:avLst/>
        </a:prstGeom>
        <a:noFill/>
        <a:ln>
          <a:noFill/>
        </a:ln>
        <a:effectLst/>
      </dgm:spPr>
      <dgm:t>
        <a:bodyPr/>
        <a:lstStyle/>
        <a:p>
          <a:pPr>
            <a:buChar char="•"/>
          </a:pPr>
          <a:r>
            <a:rPr lang="en-US" sz="1200" dirty="0">
              <a:solidFill>
                <a:sysClr val="windowText" lastClr="000000">
                  <a:hueOff val="0"/>
                  <a:satOff val="0"/>
                  <a:lumOff val="0"/>
                  <a:alphaOff val="0"/>
                </a:sysClr>
              </a:solidFill>
              <a:latin typeface="Aptos" panose="02110004020202020204"/>
              <a:ea typeface="+mn-ea"/>
              <a:cs typeface="+mn-cs"/>
            </a:rPr>
            <a:t>Inpatient diabetes education consult in EPIC if needed. </a:t>
          </a:r>
        </a:p>
      </dgm:t>
    </dgm:pt>
    <dgm:pt modelId="{9A932A3B-36A5-4210-9A35-48D415F0FF5F}" type="parTrans" cxnId="{D7D27114-A54C-4E5B-952D-88E0CCB8EA6A}">
      <dgm:prSet/>
      <dgm:spPr/>
      <dgm:t>
        <a:bodyPr/>
        <a:lstStyle/>
        <a:p>
          <a:endParaRPr lang="en-US"/>
        </a:p>
      </dgm:t>
    </dgm:pt>
    <dgm:pt modelId="{80FB8069-09F3-4C29-9050-3E543010B966}" type="sibTrans" cxnId="{D7D27114-A54C-4E5B-952D-88E0CCB8EA6A}">
      <dgm:prSet/>
      <dgm:spPr/>
      <dgm:t>
        <a:bodyPr/>
        <a:lstStyle/>
        <a:p>
          <a:endParaRPr lang="en-US"/>
        </a:p>
      </dgm:t>
    </dgm:pt>
    <dgm:pt modelId="{0888B02E-A510-4EE9-B0E4-197238A62ADD}">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Insulin pumps </a:t>
          </a:r>
        </a:p>
      </dgm:t>
    </dgm:pt>
    <dgm:pt modelId="{455D9598-8B07-4705-A5E7-7F1E35C6B636}" type="parTrans" cxnId="{E2B9DA86-8845-4EEA-BEB2-83D2B25E2002}">
      <dgm:prSet/>
      <dgm:spPr/>
      <dgm:t>
        <a:bodyPr/>
        <a:lstStyle/>
        <a:p>
          <a:endParaRPr lang="en-US"/>
        </a:p>
      </dgm:t>
    </dgm:pt>
    <dgm:pt modelId="{A04B02D7-6178-455F-84CC-AE421FF48368}" type="sibTrans" cxnId="{E2B9DA86-8845-4EEA-BEB2-83D2B25E2002}">
      <dgm:prSet/>
      <dgm:spPr/>
      <dgm:t>
        <a:bodyPr/>
        <a:lstStyle/>
        <a:p>
          <a:endParaRPr lang="en-US"/>
        </a:p>
      </dgm:t>
    </dgm:pt>
    <dgm:pt modelId="{46341CB7-595A-430F-AB63-422B2D23C3FC}">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U-500 insulin</a:t>
          </a:r>
        </a:p>
      </dgm:t>
    </dgm:pt>
    <dgm:pt modelId="{E705218F-94A3-468F-BFE3-83EF639A821E}" type="parTrans" cxnId="{3391882C-DF94-475E-A42A-6CB359227AE4}">
      <dgm:prSet/>
      <dgm:spPr/>
      <dgm:t>
        <a:bodyPr/>
        <a:lstStyle/>
        <a:p>
          <a:endParaRPr lang="en-US"/>
        </a:p>
      </dgm:t>
    </dgm:pt>
    <dgm:pt modelId="{C09F2325-9940-463B-9CC0-7722DE823B80}" type="sibTrans" cxnId="{3391882C-DF94-475E-A42A-6CB359227AE4}">
      <dgm:prSet/>
      <dgm:spPr/>
      <dgm:t>
        <a:bodyPr/>
        <a:lstStyle/>
        <a:p>
          <a:endParaRPr lang="en-US"/>
        </a:p>
      </dgm:t>
    </dgm:pt>
    <dgm:pt modelId="{A910DAC0-20D8-4033-A6D7-8B86E241579F}">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Glucose level &gt;400</a:t>
          </a:r>
        </a:p>
      </dgm:t>
    </dgm:pt>
    <dgm:pt modelId="{F3DD04F2-6C90-4AA4-8036-1BEDA1D0BA0E}" type="parTrans" cxnId="{1F3FFC61-4405-427B-AA74-8BEE358E573C}">
      <dgm:prSet/>
      <dgm:spPr/>
      <dgm:t>
        <a:bodyPr/>
        <a:lstStyle/>
        <a:p>
          <a:endParaRPr lang="en-US"/>
        </a:p>
      </dgm:t>
    </dgm:pt>
    <dgm:pt modelId="{AC27FCFE-2573-41A2-ADFF-E9D86338FAC6}" type="sibTrans" cxnId="{1F3FFC61-4405-427B-AA74-8BEE358E573C}">
      <dgm:prSet/>
      <dgm:spPr/>
      <dgm:t>
        <a:bodyPr/>
        <a:lstStyle/>
        <a:p>
          <a:endParaRPr lang="en-US"/>
        </a:p>
      </dgm:t>
    </dgm:pt>
    <dgm:pt modelId="{419B878C-D025-44CB-A45F-5533ECFA4868}">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DM Comprehension</a:t>
          </a:r>
        </a:p>
      </dgm:t>
    </dgm:pt>
    <dgm:pt modelId="{AC494B3E-3662-4185-B1A7-4949F28F3E35}" type="parTrans" cxnId="{B1F80483-44C3-476A-8B45-BCACFEBA7359}">
      <dgm:prSet/>
      <dgm:spPr/>
      <dgm:t>
        <a:bodyPr/>
        <a:lstStyle/>
        <a:p>
          <a:endParaRPr lang="en-US"/>
        </a:p>
      </dgm:t>
    </dgm:pt>
    <dgm:pt modelId="{9D5D08A5-4832-417C-BC1E-EAD9A80BBCD7}" type="sibTrans" cxnId="{B1F80483-44C3-476A-8B45-BCACFEBA7359}">
      <dgm:prSet/>
      <dgm:spPr/>
      <dgm:t>
        <a:bodyPr/>
        <a:lstStyle/>
        <a:p>
          <a:endParaRPr lang="en-US"/>
        </a:p>
      </dgm:t>
    </dgm:pt>
    <dgm:pt modelId="{CA22FC58-8851-4CB4-A542-B8DFBF8A0266}">
      <dgm:prSet custT="1"/>
      <dgm:spPr>
        <a:xfrm>
          <a:off x="0" y="440395"/>
          <a:ext cx="11077903" cy="3960681"/>
        </a:xfrm>
        <a:prstGeom prst="rect">
          <a:avLst/>
        </a:prstGeom>
        <a:noFill/>
        <a:ln>
          <a:noFill/>
        </a:ln>
        <a:effectLst/>
      </dgm:spPr>
      <dgm:t>
        <a:bodyPr/>
        <a:lstStyle/>
        <a:p>
          <a:pPr>
            <a:buNone/>
          </a:pPr>
          <a:r>
            <a:rPr lang="en-US" sz="1200" i="1" dirty="0">
              <a:solidFill>
                <a:sysClr val="windowText" lastClr="000000">
                  <a:hueOff val="0"/>
                  <a:satOff val="0"/>
                  <a:lumOff val="0"/>
                  <a:alphaOff val="0"/>
                </a:sysClr>
              </a:solidFill>
              <a:latin typeface="Aptos" panose="02110004020202020204"/>
              <a:ea typeface="+mn-ea"/>
              <a:cs typeface="+mn-cs"/>
            </a:rPr>
            <a:t>Additional reasons for referrals</a:t>
          </a:r>
          <a:r>
            <a:rPr lang="en-US" sz="1200" dirty="0">
              <a:solidFill>
                <a:sysClr val="windowText" lastClr="000000">
                  <a:hueOff val="0"/>
                  <a:satOff val="0"/>
                  <a:lumOff val="0"/>
                  <a:alphaOff val="0"/>
                </a:sysClr>
              </a:solidFill>
              <a:latin typeface="Aptos" panose="02110004020202020204"/>
              <a:ea typeface="+mn-ea"/>
              <a:cs typeface="+mn-cs"/>
            </a:rPr>
            <a:t>:</a:t>
          </a:r>
        </a:p>
      </dgm:t>
    </dgm:pt>
    <dgm:pt modelId="{7DE7FFA1-11F1-4407-8D18-DE423247ABC9}" type="parTrans" cxnId="{20A3C264-02BE-4773-94A2-EE66DD221352}">
      <dgm:prSet/>
      <dgm:spPr/>
      <dgm:t>
        <a:bodyPr/>
        <a:lstStyle/>
        <a:p>
          <a:endParaRPr lang="en-US"/>
        </a:p>
      </dgm:t>
    </dgm:pt>
    <dgm:pt modelId="{C0755D25-EE47-428A-B4CC-A9736E0DFBB7}" type="sibTrans" cxnId="{20A3C264-02BE-4773-94A2-EE66DD221352}">
      <dgm:prSet/>
      <dgm:spPr/>
      <dgm:t>
        <a:bodyPr/>
        <a:lstStyle/>
        <a:p>
          <a:endParaRPr lang="en-US"/>
        </a:p>
      </dgm:t>
    </dgm:pt>
    <dgm:pt modelId="{958774A4-E4F7-47C4-A17E-59D42A719189}">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Hyperglycemia d/t steroid use</a:t>
          </a:r>
        </a:p>
      </dgm:t>
    </dgm:pt>
    <dgm:pt modelId="{22E31D7D-25B6-4673-BFAA-0208AA4CDE9C}" type="parTrans" cxnId="{FF2AE876-56AE-4454-BE7F-5159DCFE7F4A}">
      <dgm:prSet/>
      <dgm:spPr/>
      <dgm:t>
        <a:bodyPr/>
        <a:lstStyle/>
        <a:p>
          <a:endParaRPr lang="en-US"/>
        </a:p>
      </dgm:t>
    </dgm:pt>
    <dgm:pt modelId="{D2654054-FE2C-44D5-A78D-E1D9F5E62FE2}" type="sibTrans" cxnId="{FF2AE876-56AE-4454-BE7F-5159DCFE7F4A}">
      <dgm:prSet/>
      <dgm:spPr/>
      <dgm:t>
        <a:bodyPr/>
        <a:lstStyle/>
        <a:p>
          <a:endParaRPr lang="en-US"/>
        </a:p>
      </dgm:t>
    </dgm:pt>
    <dgm:pt modelId="{485CF438-8BF9-401A-A3EA-07AE1E16B936}">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Cardiac patients (including CVRU)—A1C &gt;8, Pre-op A1C 5.7 or higher.</a:t>
          </a:r>
        </a:p>
      </dgm:t>
    </dgm:pt>
    <dgm:pt modelId="{9029FEF0-87B5-4697-9459-39CAFBBCD4DB}" type="parTrans" cxnId="{35236693-570E-4F8A-85E3-51D35D4AFDD2}">
      <dgm:prSet/>
      <dgm:spPr/>
      <dgm:t>
        <a:bodyPr/>
        <a:lstStyle/>
        <a:p>
          <a:endParaRPr lang="en-US"/>
        </a:p>
      </dgm:t>
    </dgm:pt>
    <dgm:pt modelId="{5E506780-C59D-4AC7-97C7-0BC275D3BA32}" type="sibTrans" cxnId="{35236693-570E-4F8A-85E3-51D35D4AFDD2}">
      <dgm:prSet/>
      <dgm:spPr/>
      <dgm:t>
        <a:bodyPr/>
        <a:lstStyle/>
        <a:p>
          <a:endParaRPr lang="en-US"/>
        </a:p>
      </dgm:t>
    </dgm:pt>
    <dgm:pt modelId="{81624AF0-6168-44CA-8694-6CC34BFEF871}">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Pre-diabetes</a:t>
          </a:r>
        </a:p>
      </dgm:t>
    </dgm:pt>
    <dgm:pt modelId="{2FDA3A10-497E-42F4-A29D-FA4F793C908F}" type="parTrans" cxnId="{C2813333-F77C-47C5-A902-FA55C44CDCD4}">
      <dgm:prSet/>
      <dgm:spPr/>
      <dgm:t>
        <a:bodyPr/>
        <a:lstStyle/>
        <a:p>
          <a:endParaRPr lang="en-US"/>
        </a:p>
      </dgm:t>
    </dgm:pt>
    <dgm:pt modelId="{D842FF74-4D39-45DA-9525-F957273B667E}" type="sibTrans" cxnId="{C2813333-F77C-47C5-A902-FA55C44CDCD4}">
      <dgm:prSet/>
      <dgm:spPr/>
      <dgm:t>
        <a:bodyPr/>
        <a:lstStyle/>
        <a:p>
          <a:endParaRPr lang="en-US"/>
        </a:p>
      </dgm:t>
    </dgm:pt>
    <dgm:pt modelId="{DCCC6563-4CD7-4E43-AF50-C9667A96831C}">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Nutrition counseling (related to CHO/CHO counting/effect of proteins and fats on glucose)</a:t>
          </a:r>
        </a:p>
      </dgm:t>
    </dgm:pt>
    <dgm:pt modelId="{21924024-9863-46CE-8BD7-FBD029A0A768}" type="parTrans" cxnId="{F69CE328-AED2-4EC5-99F9-AE72A2F52B5D}">
      <dgm:prSet/>
      <dgm:spPr/>
      <dgm:t>
        <a:bodyPr/>
        <a:lstStyle/>
        <a:p>
          <a:endParaRPr lang="en-US"/>
        </a:p>
      </dgm:t>
    </dgm:pt>
    <dgm:pt modelId="{48657905-CEA1-4932-A920-F496065ED833}" type="sibTrans" cxnId="{F69CE328-AED2-4EC5-99F9-AE72A2F52B5D}">
      <dgm:prSet/>
      <dgm:spPr/>
      <dgm:t>
        <a:bodyPr/>
        <a:lstStyle/>
        <a:p>
          <a:endParaRPr lang="en-US"/>
        </a:p>
      </dgm:t>
    </dgm:pt>
    <dgm:pt modelId="{85452E6E-BB9D-451B-AFED-2E9B99539824}">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Newly diagnosed Type 1 and 2.</a:t>
          </a:r>
        </a:p>
      </dgm:t>
    </dgm:pt>
    <dgm:pt modelId="{DF705D74-8796-4B64-804F-3B5D28099E6B}" type="parTrans" cxnId="{4AFAD99A-8A54-4CC8-B9D7-72C5C200BD21}">
      <dgm:prSet/>
      <dgm:spPr/>
      <dgm:t>
        <a:bodyPr/>
        <a:lstStyle/>
        <a:p>
          <a:endParaRPr lang="en-US"/>
        </a:p>
      </dgm:t>
    </dgm:pt>
    <dgm:pt modelId="{E0733884-251C-48B7-B090-2103BEC0DB27}" type="sibTrans" cxnId="{4AFAD99A-8A54-4CC8-B9D7-72C5C200BD21}">
      <dgm:prSet/>
      <dgm:spPr/>
      <dgm:t>
        <a:bodyPr/>
        <a:lstStyle/>
        <a:p>
          <a:endParaRPr lang="en-US"/>
        </a:p>
      </dgm:t>
    </dgm:pt>
    <dgm:pt modelId="{5E146561-9258-40BA-88E8-090C6D6E9934}">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Insulin—education, review, assess patients’ ability to administer. </a:t>
          </a:r>
        </a:p>
      </dgm:t>
    </dgm:pt>
    <dgm:pt modelId="{CFC955D5-4AB7-4EC3-A4B2-0B8BD8A89CA0}" type="parTrans" cxnId="{1D940276-9204-4A49-BA38-2250E3E4343D}">
      <dgm:prSet/>
      <dgm:spPr/>
      <dgm:t>
        <a:bodyPr/>
        <a:lstStyle/>
        <a:p>
          <a:endParaRPr lang="en-US"/>
        </a:p>
      </dgm:t>
    </dgm:pt>
    <dgm:pt modelId="{01B058C3-19B6-4135-AA07-26D99AA90C0A}" type="sibTrans" cxnId="{1D940276-9204-4A49-BA38-2250E3E4343D}">
      <dgm:prSet/>
      <dgm:spPr/>
      <dgm:t>
        <a:bodyPr/>
        <a:lstStyle/>
        <a:p>
          <a:endParaRPr lang="en-US"/>
        </a:p>
      </dgm:t>
    </dgm:pt>
    <dgm:pt modelId="{747E108E-DCBA-441E-84E6-A926F2EC0A22}">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Using a set dose + correction scale—is patient able to calculate doses</a:t>
          </a:r>
        </a:p>
      </dgm:t>
    </dgm:pt>
    <dgm:pt modelId="{3F8C56D8-EEC2-408F-A6A2-DA7403BD165B}" type="parTrans" cxnId="{52797521-C00E-4365-B1DD-11D48F966A9B}">
      <dgm:prSet/>
      <dgm:spPr/>
      <dgm:t>
        <a:bodyPr/>
        <a:lstStyle/>
        <a:p>
          <a:endParaRPr lang="en-US"/>
        </a:p>
      </dgm:t>
    </dgm:pt>
    <dgm:pt modelId="{27BBC189-1F74-4A89-9C75-6886D1F25583}" type="sibTrans" cxnId="{52797521-C00E-4365-B1DD-11D48F966A9B}">
      <dgm:prSet/>
      <dgm:spPr/>
      <dgm:t>
        <a:bodyPr/>
        <a:lstStyle/>
        <a:p>
          <a:endParaRPr lang="en-US"/>
        </a:p>
      </dgm:t>
    </dgm:pt>
    <dgm:pt modelId="{10184F87-92E5-41D2-8B9B-A388659D1553}">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Gestational diabetes/Type 1 or 2 on post-partum units </a:t>
          </a:r>
        </a:p>
      </dgm:t>
    </dgm:pt>
    <dgm:pt modelId="{13CC3B84-5025-4DD4-BF5A-6EF4DCFD19C1}" type="parTrans" cxnId="{0D51130B-6BB8-4BCC-ABC6-778EAC2F0D2E}">
      <dgm:prSet/>
      <dgm:spPr/>
      <dgm:t>
        <a:bodyPr/>
        <a:lstStyle/>
        <a:p>
          <a:endParaRPr lang="en-US"/>
        </a:p>
      </dgm:t>
    </dgm:pt>
    <dgm:pt modelId="{5192E6CE-4B0B-4DCA-AB2C-AFFE1857B631}" type="sibTrans" cxnId="{0D51130B-6BB8-4BCC-ABC6-778EAC2F0D2E}">
      <dgm:prSet/>
      <dgm:spPr/>
      <dgm:t>
        <a:bodyPr/>
        <a:lstStyle/>
        <a:p>
          <a:endParaRPr lang="en-US"/>
        </a:p>
      </dgm:t>
    </dgm:pt>
    <dgm:pt modelId="{3C6B2510-4EB7-47F8-A09C-749FA8EEE404}">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Continuous Glucose Monitors</a:t>
          </a:r>
        </a:p>
      </dgm:t>
    </dgm:pt>
    <dgm:pt modelId="{1A6004E0-1FD3-4D30-9CE5-89ABCDA9A5D3}" type="parTrans" cxnId="{C53190DC-B2E3-46A1-BEE6-1F8F3AF7DBA4}">
      <dgm:prSet/>
      <dgm:spPr/>
      <dgm:t>
        <a:bodyPr/>
        <a:lstStyle/>
        <a:p>
          <a:endParaRPr lang="en-US"/>
        </a:p>
      </dgm:t>
    </dgm:pt>
    <dgm:pt modelId="{18F6F42C-8EDB-429B-ADCB-B15D26A5A89A}" type="sibTrans" cxnId="{C53190DC-B2E3-46A1-BEE6-1F8F3AF7DBA4}">
      <dgm:prSet/>
      <dgm:spPr/>
      <dgm:t>
        <a:bodyPr/>
        <a:lstStyle/>
        <a:p>
          <a:endParaRPr lang="en-US"/>
        </a:p>
      </dgm:t>
    </dgm:pt>
    <dgm:pt modelId="{1FF58547-7A86-4182-B509-4BAE32D4FB0A}">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Hypoglycemia </a:t>
          </a:r>
        </a:p>
      </dgm:t>
    </dgm:pt>
    <dgm:pt modelId="{2B884DF3-20CC-4677-AA3F-C755BDC0FCC2}" type="parTrans" cxnId="{DA9584FE-6270-4678-AE9B-B86FA749C2EA}">
      <dgm:prSet/>
      <dgm:spPr/>
      <dgm:t>
        <a:bodyPr/>
        <a:lstStyle/>
        <a:p>
          <a:endParaRPr lang="en-US"/>
        </a:p>
      </dgm:t>
    </dgm:pt>
    <dgm:pt modelId="{1AD45626-1071-4499-898E-F9C708FD5D71}" type="sibTrans" cxnId="{DA9584FE-6270-4678-AE9B-B86FA749C2EA}">
      <dgm:prSet/>
      <dgm:spPr/>
      <dgm:t>
        <a:bodyPr/>
        <a:lstStyle/>
        <a:p>
          <a:endParaRPr lang="en-US"/>
        </a:p>
      </dgm:t>
    </dgm:pt>
    <dgm:pt modelId="{A554E7CB-4EF4-49FB-9F63-A429F563FEE8}">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DKA/HHS—sick day management</a:t>
          </a:r>
        </a:p>
      </dgm:t>
    </dgm:pt>
    <dgm:pt modelId="{9E5ED114-12A7-4987-8634-C2186E03AC24}" type="parTrans" cxnId="{3E8FF1E5-678C-4574-B093-65D5BA3BFCC8}">
      <dgm:prSet/>
      <dgm:spPr/>
      <dgm:t>
        <a:bodyPr/>
        <a:lstStyle/>
        <a:p>
          <a:endParaRPr lang="en-US"/>
        </a:p>
      </dgm:t>
    </dgm:pt>
    <dgm:pt modelId="{D6B50148-465E-4825-943D-11B25FA2BEC9}" type="sibTrans" cxnId="{3E8FF1E5-678C-4574-B093-65D5BA3BFCC8}">
      <dgm:prSet/>
      <dgm:spPr/>
      <dgm:t>
        <a:bodyPr/>
        <a:lstStyle/>
        <a:p>
          <a:endParaRPr lang="en-US"/>
        </a:p>
      </dgm:t>
    </dgm:pt>
    <dgm:pt modelId="{0DB7F37E-9C5C-4B56-9A41-1158C1C30BB0}">
      <dgm:prSet custT="1"/>
      <dgm:spPr>
        <a:xfrm>
          <a:off x="0" y="440395"/>
          <a:ext cx="11077903" cy="3960681"/>
        </a:xfrm>
        <a:prstGeom prst="rect">
          <a:avLst/>
        </a:prstGeom>
        <a:noFill/>
        <a:ln>
          <a:noFill/>
        </a:ln>
        <a:effectLst/>
      </dgm:spPr>
      <dgm:t>
        <a:bodyPr/>
        <a:lstStyle/>
        <a:p>
          <a:pPr>
            <a:buFont typeface="Symbol" panose="05050102010706020507" pitchFamily="18" charset="2"/>
            <a:buChar char=""/>
          </a:pPr>
          <a:r>
            <a:rPr lang="en-US" sz="1200" dirty="0">
              <a:solidFill>
                <a:sysClr val="windowText" lastClr="000000">
                  <a:hueOff val="0"/>
                  <a:satOff val="0"/>
                  <a:lumOff val="0"/>
                  <a:alphaOff val="0"/>
                </a:sysClr>
              </a:solidFill>
              <a:latin typeface="Aptos" panose="02110004020202020204"/>
              <a:ea typeface="+mn-ea"/>
              <a:cs typeface="+mn-cs"/>
            </a:rPr>
            <a:t>Heart transplant patients</a:t>
          </a:r>
        </a:p>
      </dgm:t>
    </dgm:pt>
    <dgm:pt modelId="{58804581-F7DD-4453-9A02-3FA28C86EEBB}" type="parTrans" cxnId="{DB4D221B-9A81-4A8F-A306-4F7EDCC12A97}">
      <dgm:prSet/>
      <dgm:spPr/>
      <dgm:t>
        <a:bodyPr/>
        <a:lstStyle/>
        <a:p>
          <a:endParaRPr lang="en-US"/>
        </a:p>
      </dgm:t>
    </dgm:pt>
    <dgm:pt modelId="{5563C0DA-1414-495C-91DB-33CBBD3A1755}" type="sibTrans" cxnId="{DB4D221B-9A81-4A8F-A306-4F7EDCC12A97}">
      <dgm:prSet/>
      <dgm:spPr/>
      <dgm:t>
        <a:bodyPr/>
        <a:lstStyle/>
        <a:p>
          <a:endParaRPr lang="en-US"/>
        </a:p>
      </dgm:t>
    </dgm:pt>
    <dgm:pt modelId="{6814EA1E-09BC-4F9E-BD31-6BB16FE3DD37}">
      <dgm:prSet custT="1"/>
      <dgm:spPr>
        <a:xfrm>
          <a:off x="0" y="440395"/>
          <a:ext cx="11077903" cy="3960681"/>
        </a:xfrm>
        <a:prstGeom prst="rect">
          <a:avLst/>
        </a:prstGeom>
        <a:noFill/>
        <a:ln>
          <a:noFill/>
        </a:ln>
        <a:effectLst/>
      </dgm:spPr>
      <dgm:t>
        <a:bodyPr/>
        <a:lstStyle/>
        <a:p>
          <a:pPr>
            <a:buFont typeface="Arial" panose="020B0604020202020204" pitchFamily="34" charset="0"/>
            <a:buChar char="•"/>
          </a:pPr>
          <a:endParaRPr lang="en-US" sz="1200" dirty="0">
            <a:solidFill>
              <a:sysClr val="windowText" lastClr="000000">
                <a:hueOff val="0"/>
                <a:satOff val="0"/>
                <a:lumOff val="0"/>
                <a:alphaOff val="0"/>
              </a:sysClr>
            </a:solidFill>
            <a:highlight>
              <a:srgbClr val="FFFF00"/>
            </a:highlight>
            <a:latin typeface="Aptos" panose="02110004020202020204"/>
            <a:ea typeface="+mn-ea"/>
            <a:cs typeface="+mn-cs"/>
          </a:endParaRPr>
        </a:p>
      </dgm:t>
    </dgm:pt>
    <dgm:pt modelId="{DCD896CF-8333-44DC-B3EE-568045C7EA8D}" type="parTrans" cxnId="{187745DA-D968-4C09-AA94-941BD1167F11}">
      <dgm:prSet/>
      <dgm:spPr/>
      <dgm:t>
        <a:bodyPr/>
        <a:lstStyle/>
        <a:p>
          <a:endParaRPr lang="en-US"/>
        </a:p>
      </dgm:t>
    </dgm:pt>
    <dgm:pt modelId="{0A8C3DD6-0310-4362-A553-EF915E349F0C}" type="sibTrans" cxnId="{187745DA-D968-4C09-AA94-941BD1167F11}">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45247" custLinFactY="-53412" custLinFactNeighborY="-100000">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X="97011" custScaleY="73143" custLinFactNeighborX="-3035" custLinFactNeighborY="-7286">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Y="-53606">
        <dgm:presLayoutVars>
          <dgm:bulletEnabled val="1"/>
        </dgm:presLayoutVars>
      </dgm:prSet>
      <dgm:spPr/>
    </dgm:pt>
    <dgm:pt modelId="{8FCAE6BB-CAC4-4102-B4B5-663AA05324BF}" type="pres">
      <dgm:prSet presAssocID="{72200B24-F822-4DF4-B799-89F94FC4AEFC}" presName="parentText" presStyleLbl="node1" presStyleIdx="2" presStyleCnt="3" custScaleX="96701" custScaleY="78563" custLinFactNeighborX="-3355" custLinFactNeighborY="-90232">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67748">
        <dgm:presLayoutVars>
          <dgm:bulletEnabled val="1"/>
        </dgm:presLayoutVars>
      </dgm:prSet>
      <dgm:spPr/>
    </dgm:pt>
  </dgm:ptLst>
  <dgm:cxnLst>
    <dgm:cxn modelId="{0D51130B-6BB8-4BCC-ABC6-778EAC2F0D2E}" srcId="{CA22FC58-8851-4CB4-A542-B8DFBF8A0266}" destId="{10184F87-92E5-41D2-8B9B-A388659D1553}" srcOrd="7" destOrd="0" parTransId="{13CC3B84-5025-4DD4-BF5A-6EF4DCFD19C1}" sibTransId="{5192E6CE-4B0B-4DCA-AB2C-AFFE1857B631}"/>
    <dgm:cxn modelId="{FDE8CE13-DCBE-4BA6-B05C-DEBE00C5809C}" type="presOf" srcId="{A554E7CB-4EF4-49FB-9F63-A429F563FEE8}" destId="{576140C2-C806-4BA0-9840-CEA081F64771}" srcOrd="0" destOrd="17" presId="urn:microsoft.com/office/officeart/2005/8/layout/vList2"/>
    <dgm:cxn modelId="{D7D27114-A54C-4E5B-952D-88E0CCB8EA6A}" srcId="{72200B24-F822-4DF4-B799-89F94FC4AEFC}" destId="{EC79AA45-8C7F-4D2E-A430-03FD4CF0D8C5}" srcOrd="0" destOrd="0" parTransId="{9A932A3B-36A5-4210-9A35-48D415F0FF5F}" sibTransId="{80FB8069-09F3-4C29-9050-3E543010B966}"/>
    <dgm:cxn modelId="{42D7E918-5F91-4A87-8FC3-9572C623BC7C}" type="presOf" srcId="{72200B24-F822-4DF4-B799-89F94FC4AEFC}" destId="{8FCAE6BB-CAC4-4102-B4B5-663AA05324BF}" srcOrd="0" destOrd="0" presId="urn:microsoft.com/office/officeart/2005/8/layout/vList2"/>
    <dgm:cxn modelId="{DB4D221B-9A81-4A8F-A306-4F7EDCC12A97}" srcId="{CA22FC58-8851-4CB4-A542-B8DFBF8A0266}" destId="{0DB7F37E-9C5C-4B56-9A41-1158C1C30BB0}" srcOrd="11" destOrd="0" parTransId="{58804581-F7DD-4453-9A02-3FA28C86EEBB}" sibTransId="{5563C0DA-1414-495C-91DB-33CBBD3A1755}"/>
    <dgm:cxn modelId="{1CB5951E-6597-4475-B77E-4A0E5B1E4546}" type="presOf" srcId="{C1C2362C-1E10-4D56-A9FC-D8E0AAEE4DFC}" destId="{576140C2-C806-4BA0-9840-CEA081F64771}" srcOrd="0" destOrd="1" presId="urn:microsoft.com/office/officeart/2005/8/layout/vList2"/>
    <dgm:cxn modelId="{52797521-C00E-4365-B1DD-11D48F966A9B}" srcId="{CA22FC58-8851-4CB4-A542-B8DFBF8A0266}" destId="{747E108E-DCBA-441E-84E6-A926F2EC0A22}" srcOrd="6" destOrd="0" parTransId="{3F8C56D8-EEC2-408F-A6A2-DA7403BD165B}" sibTransId="{27BBC189-1F74-4A89-9C75-6886D1F25583}"/>
    <dgm:cxn modelId="{F69CE328-AED2-4EC5-99F9-AE72A2F52B5D}" srcId="{CA22FC58-8851-4CB4-A542-B8DFBF8A0266}" destId="{DCCC6563-4CD7-4E43-AF50-C9667A96831C}" srcOrd="3" destOrd="0" parTransId="{21924024-9863-46CE-8BD7-FBD029A0A768}" sibTransId="{48657905-CEA1-4932-A920-F496065ED833}"/>
    <dgm:cxn modelId="{A56EE529-D662-40DF-B091-7F5938630134}" type="presOf" srcId="{6814EA1E-09BC-4F9E-BD31-6BB16FE3DD37}" destId="{576140C2-C806-4BA0-9840-CEA081F64771}" srcOrd="0" destOrd="0" presId="urn:microsoft.com/office/officeart/2005/8/layout/vList2"/>
    <dgm:cxn modelId="{17F5252C-3FE9-4E75-85AD-232DDD2F6F71}" type="presOf" srcId="{419B878C-D025-44CB-A45F-5533ECFA4868}" destId="{576140C2-C806-4BA0-9840-CEA081F64771}" srcOrd="0" destOrd="5" presId="urn:microsoft.com/office/officeart/2005/8/layout/vList2"/>
    <dgm:cxn modelId="{3391882C-DF94-475E-A42A-6CB359227AE4}" srcId="{C1C2362C-1E10-4D56-A9FC-D8E0AAEE4DFC}" destId="{46341CB7-595A-430F-AB63-422B2D23C3FC}" srcOrd="1" destOrd="0" parTransId="{E705218F-94A3-468F-BFE3-83EF639A821E}" sibTransId="{C09F2325-9940-463B-9CC0-7722DE823B80}"/>
    <dgm:cxn modelId="{C2813333-F77C-47C5-A902-FA55C44CDCD4}" srcId="{CA22FC58-8851-4CB4-A542-B8DFBF8A0266}" destId="{81624AF0-6168-44CA-8694-6CC34BFEF871}" srcOrd="2" destOrd="0" parTransId="{2FDA3A10-497E-42F4-A29D-FA4F793C908F}" sibTransId="{D842FF74-4D39-45DA-9525-F957273B667E}"/>
    <dgm:cxn modelId="{BBFDB738-D598-47B1-B638-E0D7A2EAF052}" type="presOf" srcId="{747E108E-DCBA-441E-84E6-A926F2EC0A22}" destId="{576140C2-C806-4BA0-9840-CEA081F64771}" srcOrd="0" destOrd="13" presId="urn:microsoft.com/office/officeart/2005/8/layout/vList2"/>
    <dgm:cxn modelId="{7B13F63B-9C9B-4696-835D-68603FB147DE}" type="presOf" srcId="{85452E6E-BB9D-451B-AFED-2E9B99539824}" destId="{576140C2-C806-4BA0-9840-CEA081F64771}" srcOrd="0" destOrd="11" presId="urn:microsoft.com/office/officeart/2005/8/layout/vList2"/>
    <dgm:cxn modelId="{9D1C6141-2525-4F14-AB6D-5B4B3BD1CF13}" type="presOf" srcId="{B4738EDA-C668-4E11-AC7C-00AD941EF2DE}" destId="{661443AD-3E21-4375-B01E-71CA3646C8AC}" srcOrd="0" destOrd="0" presId="urn:microsoft.com/office/officeart/2005/8/layout/vList2"/>
    <dgm:cxn modelId="{82134941-B9A6-4B28-BD95-166B3F8B9B83}" type="presOf" srcId="{0888B02E-A510-4EE9-B0E4-197238A62ADD}" destId="{576140C2-C806-4BA0-9840-CEA081F64771}" srcOrd="0" destOrd="2" presId="urn:microsoft.com/office/officeart/2005/8/layout/vList2"/>
    <dgm:cxn modelId="{1F3FFC61-4405-427B-AA74-8BEE358E573C}" srcId="{C1C2362C-1E10-4D56-A9FC-D8E0AAEE4DFC}" destId="{A910DAC0-20D8-4033-A6D7-8B86E241579F}" srcOrd="2" destOrd="0" parTransId="{F3DD04F2-6C90-4AA4-8036-1BEDA1D0BA0E}" sibTransId="{AC27FCFE-2573-41A2-ADFF-E9D86338FAC6}"/>
    <dgm:cxn modelId="{20A3C264-02BE-4773-94A2-EE66DD221352}" srcId="{B4738EDA-C668-4E11-AC7C-00AD941EF2DE}" destId="{CA22FC58-8851-4CB4-A542-B8DFBF8A0266}" srcOrd="2" destOrd="0" parTransId="{7DE7FFA1-11F1-4407-8D18-DE423247ABC9}" sibTransId="{C0755D25-EE47-428A-B4CC-A9736E0DFBB7}"/>
    <dgm:cxn modelId="{1910B867-B842-401D-B537-66A66560A673}" srcId="{72200B24-F822-4DF4-B799-89F94FC4AEFC}" destId="{F4EC1BDF-E285-4014-8AF9-F21AD16FC123}" srcOrd="1" destOrd="0" parTransId="{A6121891-3532-499F-8E4E-1902064C8BC9}" sibTransId="{F337CDC2-BBBD-4C23-B6CE-973F3B5AD4AE}"/>
    <dgm:cxn modelId="{9466E64F-F744-4ABC-8ADB-0B75F05D5175}" type="presOf" srcId="{81624AF0-6168-44CA-8694-6CC34BFEF871}" destId="{576140C2-C806-4BA0-9840-CEA081F64771}" srcOrd="0" destOrd="9" presId="urn:microsoft.com/office/officeart/2005/8/layout/vList2"/>
    <dgm:cxn modelId="{0341C370-DFAB-4CCD-B2F9-8336F782EA29}" type="presOf" srcId="{F4EC1BDF-E285-4014-8AF9-F21AD16FC123}" destId="{11573150-7DB2-4D94-93F0-FFD28265CAA0}" srcOrd="0" destOrd="1" presId="urn:microsoft.com/office/officeart/2005/8/layout/vList2"/>
    <dgm:cxn modelId="{3B99BE71-A943-4C95-B939-587EF7DB4637}" type="presOf" srcId="{958774A4-E4F7-47C4-A17E-59D42A719189}" destId="{576140C2-C806-4BA0-9840-CEA081F64771}" srcOrd="0" destOrd="7" presId="urn:microsoft.com/office/officeart/2005/8/layout/vList2"/>
    <dgm:cxn modelId="{76DE0573-C083-4B03-9B9A-7A4716262477}" srcId="{B4738EDA-C668-4E11-AC7C-00AD941EF2DE}" destId="{C1C2362C-1E10-4D56-A9FC-D8E0AAEE4DFC}" srcOrd="1" destOrd="0" parTransId="{704465F6-9AC2-47BE-8D3F-20713EADFC0F}" sibTransId="{1B186832-0BDA-4BB2-A04A-69F4E58385E9}"/>
    <dgm:cxn modelId="{1D940276-9204-4A49-BA38-2250E3E4343D}" srcId="{CA22FC58-8851-4CB4-A542-B8DFBF8A0266}" destId="{5E146561-9258-40BA-88E8-090C6D6E9934}" srcOrd="5" destOrd="0" parTransId="{CFC955D5-4AB7-4EC3-A4B2-0B8BD8A89CA0}" sibTransId="{01B058C3-19B6-4135-AA07-26D99AA90C0A}"/>
    <dgm:cxn modelId="{FF2AE876-56AE-4454-BE7F-5159DCFE7F4A}" srcId="{CA22FC58-8851-4CB4-A542-B8DFBF8A0266}" destId="{958774A4-E4F7-47C4-A17E-59D42A719189}" srcOrd="0" destOrd="0" parTransId="{22E31D7D-25B6-4673-BFAA-0208AA4CDE9C}" sibTransId="{D2654054-FE2C-44D5-A78D-E1D9F5E62FE2}"/>
    <dgm:cxn modelId="{388FFA7B-FD84-4B6D-AF78-492595D787D5}" type="presOf" srcId="{0DB7F37E-9C5C-4B56-9A41-1158C1C30BB0}" destId="{576140C2-C806-4BA0-9840-CEA081F64771}" srcOrd="0" destOrd="18" presId="urn:microsoft.com/office/officeart/2005/8/layout/vList2"/>
    <dgm:cxn modelId="{FD7ADD7C-9A90-4EE0-8D0C-359AC36AA73F}" srcId="{72200B24-F822-4DF4-B799-89F94FC4AEFC}" destId="{08630C7A-28A0-445C-B086-0716FAD63F1B}" srcOrd="2" destOrd="0" parTransId="{04984547-783C-4E02-BECE-1F5F1B8E0661}" sibTransId="{B05315B2-6214-4F52-AC38-BB79F372A1F1}"/>
    <dgm:cxn modelId="{0D11937D-0930-4824-87FC-BCB78818742F}" type="presOf" srcId="{3E994457-B7FE-4A47-B1D3-2984133A9949}" destId="{576140C2-C806-4BA0-9840-CEA081F64771}" srcOrd="0" destOrd="19" presId="urn:microsoft.com/office/officeart/2005/8/layout/vList2"/>
    <dgm:cxn modelId="{D31F5A7F-B65B-48EA-9296-0EC8F6D766BE}" type="presOf" srcId="{1FF58547-7A86-4182-B509-4BAE32D4FB0A}" destId="{576140C2-C806-4BA0-9840-CEA081F64771}" srcOrd="0" destOrd="16" presId="urn:microsoft.com/office/officeart/2005/8/layout/vList2"/>
    <dgm:cxn modelId="{B1F80483-44C3-476A-8B45-BCACFEBA7359}" srcId="{C1C2362C-1E10-4D56-A9FC-D8E0AAEE4DFC}" destId="{419B878C-D025-44CB-A45F-5533ECFA4868}" srcOrd="3" destOrd="0" parTransId="{AC494B3E-3662-4185-B1A7-4949F28F3E35}" sibTransId="{9D5D08A5-4832-417C-BC1E-EAD9A80BBCD7}"/>
    <dgm:cxn modelId="{E2B9DA86-8845-4EEA-BEB2-83D2B25E2002}" srcId="{C1C2362C-1E10-4D56-A9FC-D8E0AAEE4DFC}" destId="{0888B02E-A510-4EE9-B0E4-197238A62ADD}" srcOrd="0" destOrd="0" parTransId="{455D9598-8B07-4705-A5E7-7F1E35C6B636}" sibTransId="{A04B02D7-6178-455F-84CC-AE421FF48368}"/>
    <dgm:cxn modelId="{35F99188-7821-4EA2-9F4E-123C42063C46}" type="presOf" srcId="{10184F87-92E5-41D2-8B9B-A388659D1553}" destId="{576140C2-C806-4BA0-9840-CEA081F64771}" srcOrd="0" destOrd="14" presId="urn:microsoft.com/office/officeart/2005/8/layout/vList2"/>
    <dgm:cxn modelId="{D63D9E89-286D-4AF7-ADD0-994794975329}" type="presOf" srcId="{08630C7A-28A0-445C-B086-0716FAD63F1B}" destId="{11573150-7DB2-4D94-93F0-FFD28265CAA0}" srcOrd="0" destOrd="2" presId="urn:microsoft.com/office/officeart/2005/8/layout/vList2"/>
    <dgm:cxn modelId="{35236693-570E-4F8A-85E3-51D35D4AFDD2}" srcId="{CA22FC58-8851-4CB4-A542-B8DFBF8A0266}" destId="{485CF438-8BF9-401A-A3EA-07AE1E16B936}" srcOrd="1" destOrd="0" parTransId="{9029FEF0-87B5-4697-9459-39CAFBBCD4DB}" sibTransId="{5E506780-C59D-4AC7-97C7-0BC275D3BA32}"/>
    <dgm:cxn modelId="{A5149293-AD89-4158-BE68-C4A836DA3293}" type="presOf" srcId="{3C6B2510-4EB7-47F8-A09C-749FA8EEE404}" destId="{576140C2-C806-4BA0-9840-CEA081F64771}" srcOrd="0" destOrd="15" presId="urn:microsoft.com/office/officeart/2005/8/layout/vList2"/>
    <dgm:cxn modelId="{24F33A94-9DDA-4E2B-85D7-355F03C6FD6F}" srcId="{B4738EDA-C668-4E11-AC7C-00AD941EF2DE}" destId="{3E994457-B7FE-4A47-B1D3-2984133A9949}" srcOrd="3" destOrd="0" parTransId="{80549046-5353-4E37-9C22-E31F483D3E32}" sibTransId="{7B0299F0-F9E8-4FB7-9451-D65E6E123492}"/>
    <dgm:cxn modelId="{B1F1B999-F2EC-44D4-9203-A284A8605F4F}" type="presOf" srcId="{46341CB7-595A-430F-AB63-422B2D23C3FC}" destId="{576140C2-C806-4BA0-9840-CEA081F64771}" srcOrd="0" destOrd="3" presId="urn:microsoft.com/office/officeart/2005/8/layout/vList2"/>
    <dgm:cxn modelId="{B928C599-6BB9-4101-92A6-D8F3C27A5ECD}" type="presOf" srcId="{485CF438-8BF9-401A-A3EA-07AE1E16B936}" destId="{576140C2-C806-4BA0-9840-CEA081F64771}" srcOrd="0" destOrd="8" presId="urn:microsoft.com/office/officeart/2005/8/layout/vList2"/>
    <dgm:cxn modelId="{4AFAD99A-8A54-4CC8-B9D7-72C5C200BD21}" srcId="{CA22FC58-8851-4CB4-A542-B8DFBF8A0266}" destId="{85452E6E-BB9D-451B-AFED-2E9B99539824}" srcOrd="4" destOrd="0" parTransId="{DF705D74-8796-4B64-804F-3B5D28099E6B}" sibTransId="{E0733884-251C-48B7-B090-2103BEC0DB27}"/>
    <dgm:cxn modelId="{8B0426AB-798B-4126-B160-7380DD8C43A6}" srcId="{FA6238E2-9ED2-4F35-800E-D8954A87B454}" destId="{B4738EDA-C668-4E11-AC7C-00AD941EF2DE}" srcOrd="1" destOrd="0" parTransId="{34FD856A-A7EF-4915-8B0D-CC00DE0C887B}" sibTransId="{C740C278-5029-4BCA-9934-1295EF9CFBE2}"/>
    <dgm:cxn modelId="{8304BBAF-310F-43CF-86E5-2226E12392EC}" type="presOf" srcId="{DCCC6563-4CD7-4E43-AF50-C9667A96831C}" destId="{576140C2-C806-4BA0-9840-CEA081F64771}" srcOrd="0" destOrd="10" presId="urn:microsoft.com/office/officeart/2005/8/layout/vList2"/>
    <dgm:cxn modelId="{7C745EC4-3CCB-4699-A373-E81E7EE07EE7}" type="presOf" srcId="{EC79AA45-8C7F-4D2E-A430-03FD4CF0D8C5}" destId="{11573150-7DB2-4D94-93F0-FFD28265CAA0}" srcOrd="0" destOrd="0" presId="urn:microsoft.com/office/officeart/2005/8/layout/vList2"/>
    <dgm:cxn modelId="{C7DF71C5-0E86-4747-B3D8-1EE3DFCF609E}" type="presOf" srcId="{CA22FC58-8851-4CB4-A542-B8DFBF8A0266}" destId="{576140C2-C806-4BA0-9840-CEA081F64771}" srcOrd="0" destOrd="6" presId="urn:microsoft.com/office/officeart/2005/8/layout/vList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187745DA-D968-4C09-AA94-941BD1167F11}" srcId="{B4738EDA-C668-4E11-AC7C-00AD941EF2DE}" destId="{6814EA1E-09BC-4F9E-BD31-6BB16FE3DD37}" srcOrd="0" destOrd="0" parTransId="{DCD896CF-8333-44DC-B3EE-568045C7EA8D}" sibTransId="{0A8C3DD6-0310-4362-A553-EF915E349F0C}"/>
    <dgm:cxn modelId="{C53190DC-B2E3-46A1-BEE6-1F8F3AF7DBA4}" srcId="{CA22FC58-8851-4CB4-A542-B8DFBF8A0266}" destId="{3C6B2510-4EB7-47F8-A09C-749FA8EEE404}" srcOrd="8" destOrd="0" parTransId="{1A6004E0-1FD3-4D30-9CE5-89ABCDA9A5D3}" sibTransId="{18F6F42C-8EDB-429B-ADCB-B15D26A5A89A}"/>
    <dgm:cxn modelId="{3F6684DF-1A28-4CCC-ADBF-B2CD9C3CE823}" srcId="{FA6238E2-9ED2-4F35-800E-D8954A87B454}" destId="{72200B24-F822-4DF4-B799-89F94FC4AEFC}" srcOrd="2" destOrd="0" parTransId="{64E4D2A7-DB11-4816-ABBC-F7F5F7FC0C3F}" sibTransId="{27EEE34E-F62F-466F-9249-A8089431E583}"/>
    <dgm:cxn modelId="{3E8FF1E5-678C-4574-B093-65D5BA3BFCC8}" srcId="{CA22FC58-8851-4CB4-A542-B8DFBF8A0266}" destId="{A554E7CB-4EF4-49FB-9F63-A429F563FEE8}" srcOrd="10" destOrd="0" parTransId="{9E5ED114-12A7-4987-8634-C2186E03AC24}" sibTransId="{D6B50148-465E-4825-943D-11B25FA2BEC9}"/>
    <dgm:cxn modelId="{AE7D05EB-31EC-453C-838E-3423930FDAA8}" type="presOf" srcId="{5E146561-9258-40BA-88E8-090C6D6E9934}" destId="{576140C2-C806-4BA0-9840-CEA081F64771}" srcOrd="0" destOrd="12" presId="urn:microsoft.com/office/officeart/2005/8/layout/vList2"/>
    <dgm:cxn modelId="{BEC2E6EB-7A59-4FE3-B3C6-FF3BE7FF1C70}" type="presOf" srcId="{0883237B-4784-455E-91DD-E7BCE26B5E17}" destId="{127BE937-2990-416E-8358-517A6985CF4B}" srcOrd="0" destOrd="0" presId="urn:microsoft.com/office/officeart/2005/8/layout/vList2"/>
    <dgm:cxn modelId="{371E23FD-89BF-4DA4-999E-9EDB80B1D947}" type="presOf" srcId="{A910DAC0-20D8-4033-A6D7-8B86E241579F}" destId="{576140C2-C806-4BA0-9840-CEA081F64771}" srcOrd="0" destOrd="4" presId="urn:microsoft.com/office/officeart/2005/8/layout/vList2"/>
    <dgm:cxn modelId="{DA9584FE-6270-4678-AE9B-B86FA749C2EA}" srcId="{CA22FC58-8851-4CB4-A542-B8DFBF8A0266}" destId="{1FF58547-7A86-4182-B509-4BAE32D4FB0A}" srcOrd="9" destOrd="0" parTransId="{2B884DF3-20CC-4677-AA3F-C755BDC0FCC2}" sibTransId="{1AD45626-1071-4499-898E-F9C708FD5D71}"/>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0A9FA3-90B8-4B2B-B799-60E64FED4D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6A175E9-0F6E-4E25-859E-8593E6918FD9}">
      <dgm:prSet phldrT="[Text]"/>
      <dgm:spPr/>
      <dgm:t>
        <a:bodyPr/>
        <a:lstStyle/>
        <a:p>
          <a:r>
            <a:rPr lang="en-US" dirty="0"/>
            <a:t>Use of Standardized Order Sets</a:t>
          </a:r>
        </a:p>
      </dgm:t>
    </dgm:pt>
    <dgm:pt modelId="{0221194A-374E-42FD-9848-6C593869937E}" type="parTrans" cxnId="{4F455ED0-9E7B-4BDF-88AB-587800D91B44}">
      <dgm:prSet/>
      <dgm:spPr/>
      <dgm:t>
        <a:bodyPr/>
        <a:lstStyle/>
        <a:p>
          <a:endParaRPr lang="en-US"/>
        </a:p>
      </dgm:t>
    </dgm:pt>
    <dgm:pt modelId="{5B57DECB-0AE0-444A-B854-0415ECA614DA}" type="sibTrans" cxnId="{4F455ED0-9E7B-4BDF-88AB-587800D91B44}">
      <dgm:prSet/>
      <dgm:spPr/>
      <dgm:t>
        <a:bodyPr/>
        <a:lstStyle/>
        <a:p>
          <a:endParaRPr lang="en-US"/>
        </a:p>
      </dgm:t>
    </dgm:pt>
    <dgm:pt modelId="{46CEB0A1-F848-4157-B284-B7BB59981ED2}">
      <dgm:prSet phldrT="[Text]"/>
      <dgm:spPr/>
      <dgm:t>
        <a:bodyPr/>
        <a:lstStyle/>
        <a:p>
          <a:r>
            <a:rPr lang="en-US" dirty="0"/>
            <a:t>Pre-op class and education, includes an extensive patient education booklet</a:t>
          </a:r>
        </a:p>
      </dgm:t>
    </dgm:pt>
    <dgm:pt modelId="{8DD4C683-34FF-4782-AD05-8D438D610108}" type="parTrans" cxnId="{2CF2004D-0AC5-4E54-8232-94F957FCC4CE}">
      <dgm:prSet/>
      <dgm:spPr/>
      <dgm:t>
        <a:bodyPr/>
        <a:lstStyle/>
        <a:p>
          <a:endParaRPr lang="en-US"/>
        </a:p>
      </dgm:t>
    </dgm:pt>
    <dgm:pt modelId="{1913EC80-7D1F-4DB1-942F-1D56280CB112}" type="sibTrans" cxnId="{2CF2004D-0AC5-4E54-8232-94F957FCC4CE}">
      <dgm:prSet/>
      <dgm:spPr/>
      <dgm:t>
        <a:bodyPr/>
        <a:lstStyle/>
        <a:p>
          <a:endParaRPr lang="en-US"/>
        </a:p>
      </dgm:t>
    </dgm:pt>
    <dgm:pt modelId="{180395EA-B83D-4701-A8D2-AD0A09AB59DE}">
      <dgm:prSet phldrT="[Text]"/>
      <dgm:spPr/>
      <dgm:t>
        <a:bodyPr/>
        <a:lstStyle/>
        <a:p>
          <a:r>
            <a:rPr lang="en-US" dirty="0"/>
            <a:t>Care Team Availability</a:t>
          </a:r>
        </a:p>
      </dgm:t>
    </dgm:pt>
    <dgm:pt modelId="{255AB23A-0FEC-45B9-A112-5F40AF97F5FF}" type="parTrans" cxnId="{EE5A1E22-0EBD-49E3-8562-F6B9BE58A479}">
      <dgm:prSet/>
      <dgm:spPr/>
      <dgm:t>
        <a:bodyPr/>
        <a:lstStyle/>
        <a:p>
          <a:endParaRPr lang="en-US"/>
        </a:p>
      </dgm:t>
    </dgm:pt>
    <dgm:pt modelId="{7E1FE759-3A5E-4C1A-B74B-B1CC55693328}" type="sibTrans" cxnId="{EE5A1E22-0EBD-49E3-8562-F6B9BE58A479}">
      <dgm:prSet/>
      <dgm:spPr/>
      <dgm:t>
        <a:bodyPr/>
        <a:lstStyle/>
        <a:p>
          <a:endParaRPr lang="en-US"/>
        </a:p>
      </dgm:t>
    </dgm:pt>
    <dgm:pt modelId="{F4C8C9B0-0A54-4A9A-8E2B-0CD88111752F}">
      <dgm:prSet phldrT="[Text]"/>
      <dgm:spPr/>
      <dgm:t>
        <a:bodyPr/>
        <a:lstStyle/>
        <a:p>
          <a:r>
            <a:rPr lang="en-US" dirty="0"/>
            <a:t>Clinical Practice Guidelines</a:t>
          </a:r>
        </a:p>
      </dgm:t>
    </dgm:pt>
    <dgm:pt modelId="{E9D8D7D4-97EE-4A9A-A6EC-D23CBC0697C4}" type="parTrans" cxnId="{7CE44171-010F-43C1-BA7D-E19BEDA386C3}">
      <dgm:prSet/>
      <dgm:spPr/>
      <dgm:t>
        <a:bodyPr/>
        <a:lstStyle/>
        <a:p>
          <a:endParaRPr lang="en-US"/>
        </a:p>
      </dgm:t>
    </dgm:pt>
    <dgm:pt modelId="{4AF7D533-3F49-4EE3-8C1E-92E52DC7B1AD}" type="sibTrans" cxnId="{7CE44171-010F-43C1-BA7D-E19BEDA386C3}">
      <dgm:prSet/>
      <dgm:spPr/>
      <dgm:t>
        <a:bodyPr/>
        <a:lstStyle/>
        <a:p>
          <a:endParaRPr lang="en-US"/>
        </a:p>
      </dgm:t>
    </dgm:pt>
    <dgm:pt modelId="{BBEA8C36-4EE1-41AD-9C44-8D7DA11A609C}">
      <dgm:prSet phldrT="[Text]"/>
      <dgm:spPr/>
      <dgm:t>
        <a:bodyPr/>
        <a:lstStyle/>
        <a:p>
          <a:r>
            <a:rPr lang="en-US" b="1" dirty="0"/>
            <a:t>Preop Antibiotic Selection</a:t>
          </a:r>
        </a:p>
      </dgm:t>
    </dgm:pt>
    <dgm:pt modelId="{8778B999-28A9-415C-8092-8D4BB074E3E7}" type="parTrans" cxnId="{9387A74F-9E63-463E-8E6E-D8907A7DE421}">
      <dgm:prSet/>
      <dgm:spPr/>
      <dgm:t>
        <a:bodyPr/>
        <a:lstStyle/>
        <a:p>
          <a:endParaRPr lang="en-US"/>
        </a:p>
      </dgm:t>
    </dgm:pt>
    <dgm:pt modelId="{D7820F88-8029-4580-8708-BC22ADEBACDD}" type="sibTrans" cxnId="{9387A74F-9E63-463E-8E6E-D8907A7DE421}">
      <dgm:prSet/>
      <dgm:spPr/>
      <dgm:t>
        <a:bodyPr/>
        <a:lstStyle/>
        <a:p>
          <a:endParaRPr lang="en-US"/>
        </a:p>
      </dgm:t>
    </dgm:pt>
    <dgm:pt modelId="{AE255EEC-C7EF-4C8F-89BE-05A1013D4A1C}">
      <dgm:prSet/>
      <dgm:spPr/>
      <dgm:t>
        <a:bodyPr/>
        <a:lstStyle/>
        <a:p>
          <a:r>
            <a:rPr lang="en-US" b="1" dirty="0"/>
            <a:t>Early mobilization</a:t>
          </a:r>
          <a:r>
            <a:rPr lang="en-US" dirty="0"/>
            <a:t> </a:t>
          </a:r>
        </a:p>
      </dgm:t>
    </dgm:pt>
    <dgm:pt modelId="{D1996B00-A54C-4F18-B27B-6E3C62A91C4A}" type="parTrans" cxnId="{308C1638-B9E0-429F-A0CB-A0D9DD882EBF}">
      <dgm:prSet/>
      <dgm:spPr/>
      <dgm:t>
        <a:bodyPr/>
        <a:lstStyle/>
        <a:p>
          <a:endParaRPr lang="en-US"/>
        </a:p>
      </dgm:t>
    </dgm:pt>
    <dgm:pt modelId="{1B751EE4-2B2C-4878-882D-02087F9B1F52}" type="sibTrans" cxnId="{308C1638-B9E0-429F-A0CB-A0D9DD882EBF}">
      <dgm:prSet/>
      <dgm:spPr/>
      <dgm:t>
        <a:bodyPr/>
        <a:lstStyle/>
        <a:p>
          <a:endParaRPr lang="en-US"/>
        </a:p>
      </dgm:t>
    </dgm:pt>
    <dgm:pt modelId="{14E0F120-C0D8-44E1-82F3-6D78D45EF75B}">
      <dgm:prSet phldrT="[Text]"/>
      <dgm:spPr/>
      <dgm:t>
        <a:bodyPr/>
        <a:lstStyle/>
        <a:p>
          <a:r>
            <a:rPr lang="en-US" dirty="0"/>
            <a:t>In-person or online preop education class available for all total joint patients </a:t>
          </a:r>
        </a:p>
      </dgm:t>
    </dgm:pt>
    <dgm:pt modelId="{0637477B-C1A4-4251-8EF6-0FFA2B432B05}" type="parTrans" cxnId="{26943958-55E8-471B-ABB3-534DD3B9AB79}">
      <dgm:prSet/>
      <dgm:spPr/>
      <dgm:t>
        <a:bodyPr/>
        <a:lstStyle/>
        <a:p>
          <a:endParaRPr lang="en-US"/>
        </a:p>
      </dgm:t>
    </dgm:pt>
    <dgm:pt modelId="{FFB570A8-B082-4EDF-A8BE-0B61794408ED}" type="sibTrans" cxnId="{26943958-55E8-471B-ABB3-534DD3B9AB79}">
      <dgm:prSet/>
      <dgm:spPr/>
      <dgm:t>
        <a:bodyPr/>
        <a:lstStyle/>
        <a:p>
          <a:endParaRPr lang="en-US"/>
        </a:p>
      </dgm:t>
    </dgm:pt>
    <dgm:pt modelId="{7EA7655F-DAD1-4D71-858F-71A5051DE3B6}">
      <dgm:prSet phldrT="[Text]"/>
      <dgm:spPr/>
      <dgm:t>
        <a:bodyPr/>
        <a:lstStyle/>
        <a:p>
          <a:r>
            <a:rPr lang="en-US" dirty="0"/>
            <a:t>After-Hours Clinic available for any post op concerns in the evenings 5:00pm – 7:30pm</a:t>
          </a:r>
        </a:p>
      </dgm:t>
    </dgm:pt>
    <dgm:pt modelId="{50CBAF4F-5A5C-495F-B793-67629795C682}" type="parTrans" cxnId="{EEBF9D39-D2D7-4E71-91A9-A940AAD4DD4B}">
      <dgm:prSet/>
      <dgm:spPr/>
      <dgm:t>
        <a:bodyPr/>
        <a:lstStyle/>
        <a:p>
          <a:endParaRPr lang="en-US"/>
        </a:p>
      </dgm:t>
    </dgm:pt>
    <dgm:pt modelId="{B83AE8D9-271F-473D-9EBF-497320AE49C3}" type="sibTrans" cxnId="{EEBF9D39-D2D7-4E71-91A9-A940AAD4DD4B}">
      <dgm:prSet/>
      <dgm:spPr/>
      <dgm:t>
        <a:bodyPr/>
        <a:lstStyle/>
        <a:p>
          <a:endParaRPr lang="en-US"/>
        </a:p>
      </dgm:t>
    </dgm:pt>
    <dgm:pt modelId="{70A9734A-307F-490D-842F-2C24E51698CC}">
      <dgm:prSet phldrT="[Text]"/>
      <dgm:spPr/>
      <dgm:t>
        <a:bodyPr/>
        <a:lstStyle/>
        <a:p>
          <a:r>
            <a:rPr lang="en-US" dirty="0"/>
            <a:t>Montgomery Walk-In clinic available as another resource for post op concerns for patients during normal business hours</a:t>
          </a:r>
        </a:p>
      </dgm:t>
    </dgm:pt>
    <dgm:pt modelId="{11B9C770-8DAC-4CA0-80A8-7F86C0DA928C}" type="parTrans" cxnId="{998D06A6-64A9-44E5-9133-1FCD306FB357}">
      <dgm:prSet/>
      <dgm:spPr/>
      <dgm:t>
        <a:bodyPr/>
        <a:lstStyle/>
        <a:p>
          <a:endParaRPr lang="en-US"/>
        </a:p>
      </dgm:t>
    </dgm:pt>
    <dgm:pt modelId="{EB053219-FAB3-43B4-96D0-E3C91C870049}" type="sibTrans" cxnId="{998D06A6-64A9-44E5-9133-1FCD306FB357}">
      <dgm:prSet/>
      <dgm:spPr/>
      <dgm:t>
        <a:bodyPr/>
        <a:lstStyle/>
        <a:p>
          <a:endParaRPr lang="en-US"/>
        </a:p>
      </dgm:t>
    </dgm:pt>
    <dgm:pt modelId="{1EA341CC-9AF0-474F-B776-4FEECA334295}">
      <dgm:prSet phldrT="[Text]"/>
      <dgm:spPr/>
      <dgm:t>
        <a:bodyPr/>
        <a:lstStyle/>
        <a:p>
          <a:r>
            <a:rPr lang="en-US" dirty="0"/>
            <a:t>Newly updated patient education booklets</a:t>
          </a:r>
        </a:p>
      </dgm:t>
    </dgm:pt>
    <dgm:pt modelId="{60F85891-1C62-4D6D-B8F0-2366D034C0AF}" type="parTrans" cxnId="{743515E2-7C03-4EA0-89CE-E57BCBADB672}">
      <dgm:prSet/>
      <dgm:spPr/>
      <dgm:t>
        <a:bodyPr/>
        <a:lstStyle/>
        <a:p>
          <a:endParaRPr lang="en-US"/>
        </a:p>
      </dgm:t>
    </dgm:pt>
    <dgm:pt modelId="{796E1FBF-347A-43BC-8116-06ED9F2B354F}" type="sibTrans" cxnId="{743515E2-7C03-4EA0-89CE-E57BCBADB672}">
      <dgm:prSet/>
      <dgm:spPr/>
      <dgm:t>
        <a:bodyPr/>
        <a:lstStyle/>
        <a:p>
          <a:endParaRPr lang="en-US"/>
        </a:p>
      </dgm:t>
    </dgm:pt>
    <dgm:pt modelId="{86F14D76-0397-4433-97F1-81028B3B2003}">
      <dgm:prSet phldrT="[Text]"/>
      <dgm:spPr/>
      <dgm:t>
        <a:bodyPr/>
        <a:lstStyle/>
        <a:p>
          <a:r>
            <a:rPr lang="en-US" dirty="0"/>
            <a:t>Includes Case Request Major Orthopedic Pre-Surgery, Major Orthopedic Pre-Surgery, Orthopedic Same Day Surgery, Total Joint Lower Extremity Post Op, Hip Fracture Post-Op, ASC Preop Anesthesia</a:t>
          </a:r>
        </a:p>
      </dgm:t>
    </dgm:pt>
    <dgm:pt modelId="{F5F0679F-77B5-4E2C-9514-9ADFF4A90791}" type="parTrans" cxnId="{1DD02433-68AC-44E1-8FF2-2DA7DB1FE8C3}">
      <dgm:prSet/>
      <dgm:spPr/>
      <dgm:t>
        <a:bodyPr/>
        <a:lstStyle/>
        <a:p>
          <a:endParaRPr lang="en-US"/>
        </a:p>
      </dgm:t>
    </dgm:pt>
    <dgm:pt modelId="{B403C932-5602-4666-AE33-A5C10A64A8BB}" type="sibTrans" cxnId="{1DD02433-68AC-44E1-8FF2-2DA7DB1FE8C3}">
      <dgm:prSet/>
      <dgm:spPr/>
      <dgm:t>
        <a:bodyPr/>
        <a:lstStyle/>
        <a:p>
          <a:endParaRPr lang="en-US"/>
        </a:p>
      </dgm:t>
    </dgm:pt>
    <dgm:pt modelId="{8086BCCC-B23A-4A89-ACEA-C58EE34EB7E4}">
      <dgm:prSet phldrT="[Text]"/>
      <dgm:spPr/>
      <dgm:t>
        <a:bodyPr/>
        <a:lstStyle/>
        <a:p>
          <a:r>
            <a:rPr lang="en-US" b="1" dirty="0"/>
            <a:t>Tranexamic Acid use, timing of administration, dosing</a:t>
          </a:r>
        </a:p>
      </dgm:t>
    </dgm:pt>
    <dgm:pt modelId="{BB11EE45-246D-43EF-9DC5-DF17B23430CD}" type="parTrans" cxnId="{B271D51F-EB6A-4123-8FCF-2669D6B21858}">
      <dgm:prSet/>
      <dgm:spPr/>
      <dgm:t>
        <a:bodyPr/>
        <a:lstStyle/>
        <a:p>
          <a:endParaRPr lang="en-US"/>
        </a:p>
      </dgm:t>
    </dgm:pt>
    <dgm:pt modelId="{8EA924B8-CEB0-42E9-8524-49ED59E13B94}" type="sibTrans" cxnId="{B271D51F-EB6A-4123-8FCF-2669D6B21858}">
      <dgm:prSet/>
      <dgm:spPr/>
      <dgm:t>
        <a:bodyPr/>
        <a:lstStyle/>
        <a:p>
          <a:endParaRPr lang="en-US"/>
        </a:p>
      </dgm:t>
    </dgm:pt>
    <dgm:pt modelId="{7D1BD4D4-A3DE-4469-BCD0-EF14528112C6}">
      <dgm:prSet phldrT="[Text]"/>
      <dgm:spPr/>
      <dgm:t>
        <a:bodyPr/>
        <a:lstStyle/>
        <a:p>
          <a:pPr>
            <a:buFont typeface="Arial" panose="020B0604020202020204" pitchFamily="34" charset="0"/>
            <a:buChar char="•"/>
          </a:pPr>
          <a:r>
            <a:rPr lang="en-US" i="1" dirty="0"/>
            <a:t>The use of preoperative antibiotic (primary choice of Cefazolin) to reduce risk of PJI</a:t>
          </a:r>
          <a:endParaRPr lang="en-US" dirty="0"/>
        </a:p>
      </dgm:t>
    </dgm:pt>
    <dgm:pt modelId="{26C655C7-F346-4393-9CF7-4A190A820FD4}" type="parTrans" cxnId="{4FE901AB-E1D5-4985-A0A6-3673CF0E2CDE}">
      <dgm:prSet/>
      <dgm:spPr/>
      <dgm:t>
        <a:bodyPr/>
        <a:lstStyle/>
        <a:p>
          <a:endParaRPr lang="en-US"/>
        </a:p>
      </dgm:t>
    </dgm:pt>
    <dgm:pt modelId="{7A83E8B1-2448-4482-A5FE-D57C52254583}" type="sibTrans" cxnId="{4FE901AB-E1D5-4985-A0A6-3673CF0E2CDE}">
      <dgm:prSet/>
      <dgm:spPr/>
      <dgm:t>
        <a:bodyPr/>
        <a:lstStyle/>
        <a:p>
          <a:endParaRPr lang="en-US"/>
        </a:p>
      </dgm:t>
    </dgm:pt>
    <dgm:pt modelId="{17033199-BCDD-49C8-B551-5805B2D71E13}">
      <dgm:prSet phldrT="[Text]"/>
      <dgm:spPr/>
      <dgm:t>
        <a:bodyPr/>
        <a:lstStyle/>
        <a:p>
          <a:r>
            <a:rPr lang="en-US" i="1" dirty="0"/>
            <a:t>Use and treatment of TXA decreases postoperative blood loss and reduces the necessity of postoperative transfusions</a:t>
          </a:r>
          <a:endParaRPr lang="en-US" dirty="0"/>
        </a:p>
      </dgm:t>
    </dgm:pt>
    <dgm:pt modelId="{8D1F808D-B95C-4458-A65F-7ADAC2DD1837}" type="parTrans" cxnId="{BA90E1FA-9047-4C78-9393-36855E407E03}">
      <dgm:prSet/>
      <dgm:spPr/>
      <dgm:t>
        <a:bodyPr/>
        <a:lstStyle/>
        <a:p>
          <a:endParaRPr lang="en-US"/>
        </a:p>
      </dgm:t>
    </dgm:pt>
    <dgm:pt modelId="{B56D4EF2-E29E-47F8-9D07-A85649D0E950}" type="sibTrans" cxnId="{BA90E1FA-9047-4C78-9393-36855E407E03}">
      <dgm:prSet/>
      <dgm:spPr/>
      <dgm:t>
        <a:bodyPr/>
        <a:lstStyle/>
        <a:p>
          <a:endParaRPr lang="en-US"/>
        </a:p>
      </dgm:t>
    </dgm:pt>
    <dgm:pt modelId="{19473D80-F595-48BB-8E9D-DC067E29A0D5}">
      <dgm:prSet/>
      <dgm:spPr/>
      <dgm:t>
        <a:bodyPr/>
        <a:lstStyle/>
        <a:p>
          <a:pPr>
            <a:buFont typeface="Arial" panose="020B0604020202020204" pitchFamily="34" charset="0"/>
            <a:buChar char="•"/>
          </a:pPr>
          <a:r>
            <a:rPr lang="en-US" i="1" dirty="0"/>
            <a:t> Total Joint Replacement patients undergo early mobilization following elective hip and knee arthroplasty.</a:t>
          </a:r>
          <a:endParaRPr lang="en-US" dirty="0"/>
        </a:p>
      </dgm:t>
    </dgm:pt>
    <dgm:pt modelId="{76A57707-DEFE-4655-BF22-8F649A4D5234}" type="parTrans" cxnId="{32DE8832-09FE-43DD-BE96-724C593E8F27}">
      <dgm:prSet/>
      <dgm:spPr/>
      <dgm:t>
        <a:bodyPr/>
        <a:lstStyle/>
        <a:p>
          <a:endParaRPr lang="en-US"/>
        </a:p>
      </dgm:t>
    </dgm:pt>
    <dgm:pt modelId="{CBCAD8A0-7900-43FE-8A21-12B99700056F}" type="sibTrans" cxnId="{32DE8832-09FE-43DD-BE96-724C593E8F27}">
      <dgm:prSet/>
      <dgm:spPr/>
      <dgm:t>
        <a:bodyPr/>
        <a:lstStyle/>
        <a:p>
          <a:endParaRPr lang="en-US"/>
        </a:p>
      </dgm:t>
    </dgm:pt>
    <dgm:pt modelId="{EC947827-0831-49B1-8D22-766E76F5944D}">
      <dgm:prSet phldrT="[Text]"/>
      <dgm:spPr/>
      <dgm:t>
        <a:bodyPr/>
        <a:lstStyle/>
        <a:p>
          <a:r>
            <a:rPr lang="en-US" dirty="0"/>
            <a:t>On-call physicians available 24/7 in office</a:t>
          </a:r>
        </a:p>
      </dgm:t>
    </dgm:pt>
    <dgm:pt modelId="{CB4FC676-0A1B-45DD-A4E3-D9DFCB08EBB6}" type="parTrans" cxnId="{F8664AC1-2A4E-4871-8343-80EA27E8788F}">
      <dgm:prSet/>
      <dgm:spPr/>
      <dgm:t>
        <a:bodyPr/>
        <a:lstStyle/>
        <a:p>
          <a:endParaRPr lang="en-US"/>
        </a:p>
      </dgm:t>
    </dgm:pt>
    <dgm:pt modelId="{0D494D33-BFE2-498C-85FD-4862CBF29DEB}" type="sibTrans" cxnId="{F8664AC1-2A4E-4871-8343-80EA27E8788F}">
      <dgm:prSet/>
      <dgm:spPr/>
      <dgm:t>
        <a:bodyPr/>
        <a:lstStyle/>
        <a:p>
          <a:endParaRPr lang="en-US"/>
        </a:p>
      </dgm:t>
    </dgm:pt>
    <dgm:pt modelId="{6CD68947-E86C-4B51-B57F-623849A8FC8F}" type="pres">
      <dgm:prSet presAssocID="{2B0A9FA3-90B8-4B2B-B799-60E64FED4DB6}" presName="linear" presStyleCnt="0">
        <dgm:presLayoutVars>
          <dgm:dir/>
          <dgm:animLvl val="lvl"/>
          <dgm:resizeHandles val="exact"/>
        </dgm:presLayoutVars>
      </dgm:prSet>
      <dgm:spPr/>
    </dgm:pt>
    <dgm:pt modelId="{DD113DC7-876F-4A05-B06E-6B32A49FFAB5}" type="pres">
      <dgm:prSet presAssocID="{96A175E9-0F6E-4E25-859E-8593E6918FD9}" presName="parentLin" presStyleCnt="0"/>
      <dgm:spPr/>
    </dgm:pt>
    <dgm:pt modelId="{B1C83541-43C6-4D3C-8E4E-8E912C1BB940}" type="pres">
      <dgm:prSet presAssocID="{96A175E9-0F6E-4E25-859E-8593E6918FD9}" presName="parentLeftMargin" presStyleLbl="node1" presStyleIdx="0" presStyleCnt="4"/>
      <dgm:spPr/>
    </dgm:pt>
    <dgm:pt modelId="{A95EB284-52E0-4FB7-9230-49C54EAA6CBB}" type="pres">
      <dgm:prSet presAssocID="{96A175E9-0F6E-4E25-859E-8593E6918FD9}" presName="parentText" presStyleLbl="node1" presStyleIdx="0" presStyleCnt="4">
        <dgm:presLayoutVars>
          <dgm:chMax val="0"/>
          <dgm:bulletEnabled val="1"/>
        </dgm:presLayoutVars>
      </dgm:prSet>
      <dgm:spPr/>
    </dgm:pt>
    <dgm:pt modelId="{ED2593D6-06EE-4A6C-8C1D-AD785D34BAB5}" type="pres">
      <dgm:prSet presAssocID="{96A175E9-0F6E-4E25-859E-8593E6918FD9}" presName="negativeSpace" presStyleCnt="0"/>
      <dgm:spPr/>
    </dgm:pt>
    <dgm:pt modelId="{71FEA4A2-7F14-4A33-881E-2EB4FF711335}" type="pres">
      <dgm:prSet presAssocID="{96A175E9-0F6E-4E25-859E-8593E6918FD9}" presName="childText" presStyleLbl="conFgAcc1" presStyleIdx="0" presStyleCnt="4">
        <dgm:presLayoutVars>
          <dgm:bulletEnabled val="1"/>
        </dgm:presLayoutVars>
      </dgm:prSet>
      <dgm:spPr/>
    </dgm:pt>
    <dgm:pt modelId="{1DD2625D-F4CD-4411-A73D-CC6AFE967C50}" type="pres">
      <dgm:prSet presAssocID="{5B57DECB-0AE0-444A-B854-0415ECA614DA}" presName="spaceBetweenRectangles" presStyleCnt="0"/>
      <dgm:spPr/>
    </dgm:pt>
    <dgm:pt modelId="{7B0C855D-8326-4D3D-9FEB-5E7EA36BBECB}" type="pres">
      <dgm:prSet presAssocID="{F4C8C9B0-0A54-4A9A-8E2B-0CD88111752F}" presName="parentLin" presStyleCnt="0"/>
      <dgm:spPr/>
    </dgm:pt>
    <dgm:pt modelId="{0C1DA2A1-DB78-4F26-8BDE-409CE2CE7948}" type="pres">
      <dgm:prSet presAssocID="{F4C8C9B0-0A54-4A9A-8E2B-0CD88111752F}" presName="parentLeftMargin" presStyleLbl="node1" presStyleIdx="0" presStyleCnt="4"/>
      <dgm:spPr/>
    </dgm:pt>
    <dgm:pt modelId="{5DF8BB80-72BA-400F-ABFA-720DFD1AE3B8}" type="pres">
      <dgm:prSet presAssocID="{F4C8C9B0-0A54-4A9A-8E2B-0CD88111752F}" presName="parentText" presStyleLbl="node1" presStyleIdx="1" presStyleCnt="4">
        <dgm:presLayoutVars>
          <dgm:chMax val="0"/>
          <dgm:bulletEnabled val="1"/>
        </dgm:presLayoutVars>
      </dgm:prSet>
      <dgm:spPr/>
    </dgm:pt>
    <dgm:pt modelId="{6F64300B-BFFC-4393-A94B-BF343DBBEF6C}" type="pres">
      <dgm:prSet presAssocID="{F4C8C9B0-0A54-4A9A-8E2B-0CD88111752F}" presName="negativeSpace" presStyleCnt="0"/>
      <dgm:spPr/>
    </dgm:pt>
    <dgm:pt modelId="{CE6A2775-63AE-44C3-A61F-2D7920AABD20}" type="pres">
      <dgm:prSet presAssocID="{F4C8C9B0-0A54-4A9A-8E2B-0CD88111752F}" presName="childText" presStyleLbl="conFgAcc1" presStyleIdx="1" presStyleCnt="4" custLinFactNeighborX="-14122" custLinFactNeighborY="-10651">
        <dgm:presLayoutVars>
          <dgm:bulletEnabled val="1"/>
        </dgm:presLayoutVars>
      </dgm:prSet>
      <dgm:spPr/>
    </dgm:pt>
    <dgm:pt modelId="{149B8EB1-B261-4368-BD3E-CA68F8DA5295}" type="pres">
      <dgm:prSet presAssocID="{4AF7D533-3F49-4EE3-8C1E-92E52DC7B1AD}" presName="spaceBetweenRectangles" presStyleCnt="0"/>
      <dgm:spPr/>
    </dgm:pt>
    <dgm:pt modelId="{C5200750-B62F-44AC-BD03-986AB13085BD}" type="pres">
      <dgm:prSet presAssocID="{46CEB0A1-F848-4157-B284-B7BB59981ED2}" presName="parentLin" presStyleCnt="0"/>
      <dgm:spPr/>
    </dgm:pt>
    <dgm:pt modelId="{BAE06279-0172-41DE-B329-BEA0E805F820}" type="pres">
      <dgm:prSet presAssocID="{46CEB0A1-F848-4157-B284-B7BB59981ED2}" presName="parentLeftMargin" presStyleLbl="node1" presStyleIdx="1" presStyleCnt="4"/>
      <dgm:spPr/>
    </dgm:pt>
    <dgm:pt modelId="{C36036AC-D948-431B-B675-A74DE74044D4}" type="pres">
      <dgm:prSet presAssocID="{46CEB0A1-F848-4157-B284-B7BB59981ED2}" presName="parentText" presStyleLbl="node1" presStyleIdx="2" presStyleCnt="4">
        <dgm:presLayoutVars>
          <dgm:chMax val="0"/>
          <dgm:bulletEnabled val="1"/>
        </dgm:presLayoutVars>
      </dgm:prSet>
      <dgm:spPr/>
    </dgm:pt>
    <dgm:pt modelId="{74D4412B-C302-4B2F-8F33-FD577CF2BD8A}" type="pres">
      <dgm:prSet presAssocID="{46CEB0A1-F848-4157-B284-B7BB59981ED2}" presName="negativeSpace" presStyleCnt="0"/>
      <dgm:spPr/>
    </dgm:pt>
    <dgm:pt modelId="{93F71085-D96F-4E5E-84E8-5253D2CE0D17}" type="pres">
      <dgm:prSet presAssocID="{46CEB0A1-F848-4157-B284-B7BB59981ED2}" presName="childText" presStyleLbl="conFgAcc1" presStyleIdx="2" presStyleCnt="4" custLinFactNeighborX="-1387" custLinFactNeighborY="-36865">
        <dgm:presLayoutVars>
          <dgm:bulletEnabled val="1"/>
        </dgm:presLayoutVars>
      </dgm:prSet>
      <dgm:spPr/>
    </dgm:pt>
    <dgm:pt modelId="{37D174ED-BC21-4449-A86E-53683E5F9BFD}" type="pres">
      <dgm:prSet presAssocID="{1913EC80-7D1F-4DB1-942F-1D56280CB112}" presName="spaceBetweenRectangles" presStyleCnt="0"/>
      <dgm:spPr/>
    </dgm:pt>
    <dgm:pt modelId="{089C5CC2-7CAD-48BF-864E-1CDB240A3C0A}" type="pres">
      <dgm:prSet presAssocID="{180395EA-B83D-4701-A8D2-AD0A09AB59DE}" presName="parentLin" presStyleCnt="0"/>
      <dgm:spPr/>
    </dgm:pt>
    <dgm:pt modelId="{077B6761-F376-4345-B996-0CA43C298897}" type="pres">
      <dgm:prSet presAssocID="{180395EA-B83D-4701-A8D2-AD0A09AB59DE}" presName="parentLeftMargin" presStyleLbl="node1" presStyleIdx="2" presStyleCnt="4"/>
      <dgm:spPr/>
    </dgm:pt>
    <dgm:pt modelId="{399C6E36-DC46-453B-A02A-23DF6D22BAA6}" type="pres">
      <dgm:prSet presAssocID="{180395EA-B83D-4701-A8D2-AD0A09AB59DE}" presName="parentText" presStyleLbl="node1" presStyleIdx="3" presStyleCnt="4">
        <dgm:presLayoutVars>
          <dgm:chMax val="0"/>
          <dgm:bulletEnabled val="1"/>
        </dgm:presLayoutVars>
      </dgm:prSet>
      <dgm:spPr/>
    </dgm:pt>
    <dgm:pt modelId="{2FAE0C2A-F1AA-4AC6-BF79-4D940FDFD772}" type="pres">
      <dgm:prSet presAssocID="{180395EA-B83D-4701-A8D2-AD0A09AB59DE}" presName="negativeSpace" presStyleCnt="0"/>
      <dgm:spPr/>
    </dgm:pt>
    <dgm:pt modelId="{2590722E-09C4-4F57-A7D0-5C11F76568B9}" type="pres">
      <dgm:prSet presAssocID="{180395EA-B83D-4701-A8D2-AD0A09AB59DE}" presName="childText" presStyleLbl="conFgAcc1" presStyleIdx="3" presStyleCnt="4">
        <dgm:presLayoutVars>
          <dgm:bulletEnabled val="1"/>
        </dgm:presLayoutVars>
      </dgm:prSet>
      <dgm:spPr/>
    </dgm:pt>
  </dgm:ptLst>
  <dgm:cxnLst>
    <dgm:cxn modelId="{54A5AF0B-A228-4F56-94D4-12B5C1E89C49}" type="presOf" srcId="{70A9734A-307F-490D-842F-2C24E51698CC}" destId="{2590722E-09C4-4F57-A7D0-5C11F76568B9}" srcOrd="0" destOrd="2" presId="urn:microsoft.com/office/officeart/2005/8/layout/list1"/>
    <dgm:cxn modelId="{3A2CD70B-6A34-4E5B-8B43-A82700707CD1}" type="presOf" srcId="{19473D80-F595-48BB-8E9D-DC067E29A0D5}" destId="{CE6A2775-63AE-44C3-A61F-2D7920AABD20}" srcOrd="0" destOrd="5" presId="urn:microsoft.com/office/officeart/2005/8/layout/list1"/>
    <dgm:cxn modelId="{C3B35312-CB84-4012-8144-A92A34CD9AF7}" type="presOf" srcId="{180395EA-B83D-4701-A8D2-AD0A09AB59DE}" destId="{399C6E36-DC46-453B-A02A-23DF6D22BAA6}" srcOrd="1" destOrd="0" presId="urn:microsoft.com/office/officeart/2005/8/layout/list1"/>
    <dgm:cxn modelId="{9CE4511F-A43C-4CBF-AC6E-9FB8A8A41ED4}" type="presOf" srcId="{86F14D76-0397-4433-97F1-81028B3B2003}" destId="{71FEA4A2-7F14-4A33-881E-2EB4FF711335}" srcOrd="0" destOrd="0" presId="urn:microsoft.com/office/officeart/2005/8/layout/list1"/>
    <dgm:cxn modelId="{B271D51F-EB6A-4123-8FCF-2669D6B21858}" srcId="{F4C8C9B0-0A54-4A9A-8E2B-0CD88111752F}" destId="{8086BCCC-B23A-4A89-ACEA-C58EE34EB7E4}" srcOrd="1" destOrd="0" parTransId="{BB11EE45-246D-43EF-9DC5-DF17B23430CD}" sibTransId="{8EA924B8-CEB0-42E9-8524-49ED59E13B94}"/>
    <dgm:cxn modelId="{EE5A1E22-0EBD-49E3-8562-F6B9BE58A479}" srcId="{2B0A9FA3-90B8-4B2B-B799-60E64FED4DB6}" destId="{180395EA-B83D-4701-A8D2-AD0A09AB59DE}" srcOrd="3" destOrd="0" parTransId="{255AB23A-0FEC-45B9-A112-5F40AF97F5FF}" sibTransId="{7E1FE759-3A5E-4C1A-B74B-B1CC55693328}"/>
    <dgm:cxn modelId="{0C492822-2A92-41D3-B6C6-344D869C5E67}" type="presOf" srcId="{F4C8C9B0-0A54-4A9A-8E2B-0CD88111752F}" destId="{0C1DA2A1-DB78-4F26-8BDE-409CE2CE7948}" srcOrd="0" destOrd="0" presId="urn:microsoft.com/office/officeart/2005/8/layout/list1"/>
    <dgm:cxn modelId="{32AEFB23-5DB0-4452-B225-976ECF34309C}" type="presOf" srcId="{7EA7655F-DAD1-4D71-858F-71A5051DE3B6}" destId="{2590722E-09C4-4F57-A7D0-5C11F76568B9}" srcOrd="0" destOrd="1" presId="urn:microsoft.com/office/officeart/2005/8/layout/list1"/>
    <dgm:cxn modelId="{32DE8832-09FE-43DD-BE96-724C593E8F27}" srcId="{AE255EEC-C7EF-4C8F-89BE-05A1013D4A1C}" destId="{19473D80-F595-48BB-8E9D-DC067E29A0D5}" srcOrd="0" destOrd="0" parTransId="{76A57707-DEFE-4655-BF22-8F649A4D5234}" sibTransId="{CBCAD8A0-7900-43FE-8A21-12B99700056F}"/>
    <dgm:cxn modelId="{89A60733-74AF-4914-A7DE-4C2A836D7ACB}" type="presOf" srcId="{96A175E9-0F6E-4E25-859E-8593E6918FD9}" destId="{B1C83541-43C6-4D3C-8E4E-8E912C1BB940}" srcOrd="0" destOrd="0" presId="urn:microsoft.com/office/officeart/2005/8/layout/list1"/>
    <dgm:cxn modelId="{1DD02433-68AC-44E1-8FF2-2DA7DB1FE8C3}" srcId="{96A175E9-0F6E-4E25-859E-8593E6918FD9}" destId="{86F14D76-0397-4433-97F1-81028B3B2003}" srcOrd="0" destOrd="0" parTransId="{F5F0679F-77B5-4E2C-9514-9ADFF4A90791}" sibTransId="{B403C932-5602-4666-AE33-A5C10A64A8BB}"/>
    <dgm:cxn modelId="{308C1638-B9E0-429F-A0CB-A0D9DD882EBF}" srcId="{F4C8C9B0-0A54-4A9A-8E2B-0CD88111752F}" destId="{AE255EEC-C7EF-4C8F-89BE-05A1013D4A1C}" srcOrd="2" destOrd="0" parTransId="{D1996B00-A54C-4F18-B27B-6E3C62A91C4A}" sibTransId="{1B751EE4-2B2C-4878-882D-02087F9B1F52}"/>
    <dgm:cxn modelId="{EEBF9D39-D2D7-4E71-91A9-A940AAD4DD4B}" srcId="{180395EA-B83D-4701-A8D2-AD0A09AB59DE}" destId="{7EA7655F-DAD1-4D71-858F-71A5051DE3B6}" srcOrd="1" destOrd="0" parTransId="{50CBAF4F-5A5C-495F-B793-67629795C682}" sibTransId="{B83AE8D9-271F-473D-9EBF-497320AE49C3}"/>
    <dgm:cxn modelId="{D408CC3E-D818-4BEC-942B-F873A665A72A}" type="presOf" srcId="{2B0A9FA3-90B8-4B2B-B799-60E64FED4DB6}" destId="{6CD68947-E86C-4B51-B57F-623849A8FC8F}" srcOrd="0" destOrd="0" presId="urn:microsoft.com/office/officeart/2005/8/layout/list1"/>
    <dgm:cxn modelId="{758D4B5C-2B6C-4363-A6EB-7B00593B3164}" type="presOf" srcId="{AE255EEC-C7EF-4C8F-89BE-05A1013D4A1C}" destId="{CE6A2775-63AE-44C3-A61F-2D7920AABD20}" srcOrd="0" destOrd="4" presId="urn:microsoft.com/office/officeart/2005/8/layout/list1"/>
    <dgm:cxn modelId="{E1150060-D936-4F29-A527-4FE2856D1B6C}" type="presOf" srcId="{96A175E9-0F6E-4E25-859E-8593E6918FD9}" destId="{A95EB284-52E0-4FB7-9230-49C54EAA6CBB}" srcOrd="1" destOrd="0" presId="urn:microsoft.com/office/officeart/2005/8/layout/list1"/>
    <dgm:cxn modelId="{2CF2004D-0AC5-4E54-8232-94F957FCC4CE}" srcId="{2B0A9FA3-90B8-4B2B-B799-60E64FED4DB6}" destId="{46CEB0A1-F848-4157-B284-B7BB59981ED2}" srcOrd="2" destOrd="0" parTransId="{8DD4C683-34FF-4782-AD05-8D438D610108}" sibTransId="{1913EC80-7D1F-4DB1-942F-1D56280CB112}"/>
    <dgm:cxn modelId="{21BFA74D-7A7D-4D5D-B5E7-25418BBB182C}" type="presOf" srcId="{BBEA8C36-4EE1-41AD-9C44-8D7DA11A609C}" destId="{CE6A2775-63AE-44C3-A61F-2D7920AABD20}" srcOrd="0" destOrd="0" presId="urn:microsoft.com/office/officeart/2005/8/layout/list1"/>
    <dgm:cxn modelId="{61545C6F-B2D4-4E91-84B8-5B50D6EB6DE5}" type="presOf" srcId="{7D1BD4D4-A3DE-4469-BCD0-EF14528112C6}" destId="{CE6A2775-63AE-44C3-A61F-2D7920AABD20}" srcOrd="0" destOrd="1" presId="urn:microsoft.com/office/officeart/2005/8/layout/list1"/>
    <dgm:cxn modelId="{9387A74F-9E63-463E-8E6E-D8907A7DE421}" srcId="{F4C8C9B0-0A54-4A9A-8E2B-0CD88111752F}" destId="{BBEA8C36-4EE1-41AD-9C44-8D7DA11A609C}" srcOrd="0" destOrd="0" parTransId="{8778B999-28A9-415C-8092-8D4BB074E3E7}" sibTransId="{D7820F88-8029-4580-8708-BC22ADEBACDD}"/>
    <dgm:cxn modelId="{7CE44171-010F-43C1-BA7D-E19BEDA386C3}" srcId="{2B0A9FA3-90B8-4B2B-B799-60E64FED4DB6}" destId="{F4C8C9B0-0A54-4A9A-8E2B-0CD88111752F}" srcOrd="1" destOrd="0" parTransId="{E9D8D7D4-97EE-4A9A-A6EC-D23CBC0697C4}" sibTransId="{4AF7D533-3F49-4EE3-8C1E-92E52DC7B1AD}"/>
    <dgm:cxn modelId="{26943958-55E8-471B-ABB3-534DD3B9AB79}" srcId="{46CEB0A1-F848-4157-B284-B7BB59981ED2}" destId="{14E0F120-C0D8-44E1-82F3-6D78D45EF75B}" srcOrd="0" destOrd="0" parTransId="{0637477B-C1A4-4251-8EF6-0FFA2B432B05}" sibTransId="{FFB570A8-B082-4EDF-A8BE-0B61794408ED}"/>
    <dgm:cxn modelId="{481F0795-6AC8-4FCF-B30E-DBF4CC5CB447}" type="presOf" srcId="{180395EA-B83D-4701-A8D2-AD0A09AB59DE}" destId="{077B6761-F376-4345-B996-0CA43C298897}" srcOrd="0" destOrd="0" presId="urn:microsoft.com/office/officeart/2005/8/layout/list1"/>
    <dgm:cxn modelId="{44C0FE96-DD1B-45CE-876F-B12C78DFE9ED}" type="presOf" srcId="{46CEB0A1-F848-4157-B284-B7BB59981ED2}" destId="{C36036AC-D948-431B-B675-A74DE74044D4}" srcOrd="1" destOrd="0" presId="urn:microsoft.com/office/officeart/2005/8/layout/list1"/>
    <dgm:cxn modelId="{998D06A6-64A9-44E5-9133-1FCD306FB357}" srcId="{180395EA-B83D-4701-A8D2-AD0A09AB59DE}" destId="{70A9734A-307F-490D-842F-2C24E51698CC}" srcOrd="2" destOrd="0" parTransId="{11B9C770-8DAC-4CA0-80A8-7F86C0DA928C}" sibTransId="{EB053219-FAB3-43B4-96D0-E3C91C870049}"/>
    <dgm:cxn modelId="{4FE901AB-E1D5-4985-A0A6-3673CF0E2CDE}" srcId="{BBEA8C36-4EE1-41AD-9C44-8D7DA11A609C}" destId="{7D1BD4D4-A3DE-4469-BCD0-EF14528112C6}" srcOrd="0" destOrd="0" parTransId="{26C655C7-F346-4393-9CF7-4A190A820FD4}" sibTransId="{7A83E8B1-2448-4482-A5FE-D57C52254583}"/>
    <dgm:cxn modelId="{B8CCB7AC-A4C7-4608-A8CC-AB06620C8BD3}" type="presOf" srcId="{EC947827-0831-49B1-8D22-766E76F5944D}" destId="{2590722E-09C4-4F57-A7D0-5C11F76568B9}" srcOrd="0" destOrd="0" presId="urn:microsoft.com/office/officeart/2005/8/layout/list1"/>
    <dgm:cxn modelId="{F8664AC1-2A4E-4871-8343-80EA27E8788F}" srcId="{180395EA-B83D-4701-A8D2-AD0A09AB59DE}" destId="{EC947827-0831-49B1-8D22-766E76F5944D}" srcOrd="0" destOrd="0" parTransId="{CB4FC676-0A1B-45DD-A4E3-D9DFCB08EBB6}" sibTransId="{0D494D33-BFE2-498C-85FD-4862CBF29DEB}"/>
    <dgm:cxn modelId="{996164C4-59A5-41DF-A3CB-85D353FE7CFC}" type="presOf" srcId="{F4C8C9B0-0A54-4A9A-8E2B-0CD88111752F}" destId="{5DF8BB80-72BA-400F-ABFA-720DFD1AE3B8}" srcOrd="1" destOrd="0" presId="urn:microsoft.com/office/officeart/2005/8/layout/list1"/>
    <dgm:cxn modelId="{26B719C8-2B83-4A13-9544-E5E8447362C3}" type="presOf" srcId="{46CEB0A1-F848-4157-B284-B7BB59981ED2}" destId="{BAE06279-0172-41DE-B329-BEA0E805F820}" srcOrd="0" destOrd="0" presId="urn:microsoft.com/office/officeart/2005/8/layout/list1"/>
    <dgm:cxn modelId="{9C0008CC-92A9-44F3-8591-D55573CB1283}" type="presOf" srcId="{1EA341CC-9AF0-474F-B776-4FEECA334295}" destId="{93F71085-D96F-4E5E-84E8-5253D2CE0D17}" srcOrd="0" destOrd="1" presId="urn:microsoft.com/office/officeart/2005/8/layout/list1"/>
    <dgm:cxn modelId="{4F455ED0-9E7B-4BDF-88AB-587800D91B44}" srcId="{2B0A9FA3-90B8-4B2B-B799-60E64FED4DB6}" destId="{96A175E9-0F6E-4E25-859E-8593E6918FD9}" srcOrd="0" destOrd="0" parTransId="{0221194A-374E-42FD-9848-6C593869937E}" sibTransId="{5B57DECB-0AE0-444A-B854-0415ECA614DA}"/>
    <dgm:cxn modelId="{5BB2E7D2-1E74-4646-826A-A41C53A069AD}" type="presOf" srcId="{14E0F120-C0D8-44E1-82F3-6D78D45EF75B}" destId="{93F71085-D96F-4E5E-84E8-5253D2CE0D17}" srcOrd="0" destOrd="0" presId="urn:microsoft.com/office/officeart/2005/8/layout/list1"/>
    <dgm:cxn modelId="{743515E2-7C03-4EA0-89CE-E57BCBADB672}" srcId="{46CEB0A1-F848-4157-B284-B7BB59981ED2}" destId="{1EA341CC-9AF0-474F-B776-4FEECA334295}" srcOrd="1" destOrd="0" parTransId="{60F85891-1C62-4D6D-B8F0-2366D034C0AF}" sibTransId="{796E1FBF-347A-43BC-8116-06ED9F2B354F}"/>
    <dgm:cxn modelId="{D7EAF0E6-6C67-4322-92BC-C1189792CED4}" type="presOf" srcId="{17033199-BCDD-49C8-B551-5805B2D71E13}" destId="{CE6A2775-63AE-44C3-A61F-2D7920AABD20}" srcOrd="0" destOrd="3" presId="urn:microsoft.com/office/officeart/2005/8/layout/list1"/>
    <dgm:cxn modelId="{D037F9EC-54F8-4B7A-B348-7F56B43FADAA}" type="presOf" srcId="{8086BCCC-B23A-4A89-ACEA-C58EE34EB7E4}" destId="{CE6A2775-63AE-44C3-A61F-2D7920AABD20}" srcOrd="0" destOrd="2" presId="urn:microsoft.com/office/officeart/2005/8/layout/list1"/>
    <dgm:cxn modelId="{BA90E1FA-9047-4C78-9393-36855E407E03}" srcId="{8086BCCC-B23A-4A89-ACEA-C58EE34EB7E4}" destId="{17033199-BCDD-49C8-B551-5805B2D71E13}" srcOrd="0" destOrd="0" parTransId="{8D1F808D-B95C-4458-A65F-7ADAC2DD1837}" sibTransId="{B56D4EF2-E29E-47F8-9D07-A85649D0E950}"/>
    <dgm:cxn modelId="{A49A61C0-987A-4077-A239-ADDFF045EC1E}" type="presParOf" srcId="{6CD68947-E86C-4B51-B57F-623849A8FC8F}" destId="{DD113DC7-876F-4A05-B06E-6B32A49FFAB5}" srcOrd="0" destOrd="0" presId="urn:microsoft.com/office/officeart/2005/8/layout/list1"/>
    <dgm:cxn modelId="{92FB9F54-80E7-4E40-81CC-B1F012787162}" type="presParOf" srcId="{DD113DC7-876F-4A05-B06E-6B32A49FFAB5}" destId="{B1C83541-43C6-4D3C-8E4E-8E912C1BB940}" srcOrd="0" destOrd="0" presId="urn:microsoft.com/office/officeart/2005/8/layout/list1"/>
    <dgm:cxn modelId="{BFD8E04C-9856-47FF-A8D5-986619A25497}" type="presParOf" srcId="{DD113DC7-876F-4A05-B06E-6B32A49FFAB5}" destId="{A95EB284-52E0-4FB7-9230-49C54EAA6CBB}" srcOrd="1" destOrd="0" presId="urn:microsoft.com/office/officeart/2005/8/layout/list1"/>
    <dgm:cxn modelId="{27D93CA1-A491-4C45-BD63-F7F70699957F}" type="presParOf" srcId="{6CD68947-E86C-4B51-B57F-623849A8FC8F}" destId="{ED2593D6-06EE-4A6C-8C1D-AD785D34BAB5}" srcOrd="1" destOrd="0" presId="urn:microsoft.com/office/officeart/2005/8/layout/list1"/>
    <dgm:cxn modelId="{4248B7F9-C9DF-42C3-AB81-1D9EEC1A4CA6}" type="presParOf" srcId="{6CD68947-E86C-4B51-B57F-623849A8FC8F}" destId="{71FEA4A2-7F14-4A33-881E-2EB4FF711335}" srcOrd="2" destOrd="0" presId="urn:microsoft.com/office/officeart/2005/8/layout/list1"/>
    <dgm:cxn modelId="{B6A83FBC-0322-4204-8B9E-1FDC1C166243}" type="presParOf" srcId="{6CD68947-E86C-4B51-B57F-623849A8FC8F}" destId="{1DD2625D-F4CD-4411-A73D-CC6AFE967C50}" srcOrd="3" destOrd="0" presId="urn:microsoft.com/office/officeart/2005/8/layout/list1"/>
    <dgm:cxn modelId="{200D1D8C-9807-40E9-B137-7E645F61E483}" type="presParOf" srcId="{6CD68947-E86C-4B51-B57F-623849A8FC8F}" destId="{7B0C855D-8326-4D3D-9FEB-5E7EA36BBECB}" srcOrd="4" destOrd="0" presId="urn:microsoft.com/office/officeart/2005/8/layout/list1"/>
    <dgm:cxn modelId="{1131656A-39E8-48F3-9572-36D729398D31}" type="presParOf" srcId="{7B0C855D-8326-4D3D-9FEB-5E7EA36BBECB}" destId="{0C1DA2A1-DB78-4F26-8BDE-409CE2CE7948}" srcOrd="0" destOrd="0" presId="urn:microsoft.com/office/officeart/2005/8/layout/list1"/>
    <dgm:cxn modelId="{934A8F02-7E90-423D-9169-090EDB9343CB}" type="presParOf" srcId="{7B0C855D-8326-4D3D-9FEB-5E7EA36BBECB}" destId="{5DF8BB80-72BA-400F-ABFA-720DFD1AE3B8}" srcOrd="1" destOrd="0" presId="urn:microsoft.com/office/officeart/2005/8/layout/list1"/>
    <dgm:cxn modelId="{7A34F8D6-B6C5-4F77-9445-1C4D8D48D411}" type="presParOf" srcId="{6CD68947-E86C-4B51-B57F-623849A8FC8F}" destId="{6F64300B-BFFC-4393-A94B-BF343DBBEF6C}" srcOrd="5" destOrd="0" presId="urn:microsoft.com/office/officeart/2005/8/layout/list1"/>
    <dgm:cxn modelId="{C995C731-EA51-42CD-B8AB-E3996E5C5385}" type="presParOf" srcId="{6CD68947-E86C-4B51-B57F-623849A8FC8F}" destId="{CE6A2775-63AE-44C3-A61F-2D7920AABD20}" srcOrd="6" destOrd="0" presId="urn:microsoft.com/office/officeart/2005/8/layout/list1"/>
    <dgm:cxn modelId="{AA968908-6133-4408-9991-7F71FD9C5034}" type="presParOf" srcId="{6CD68947-E86C-4B51-B57F-623849A8FC8F}" destId="{149B8EB1-B261-4368-BD3E-CA68F8DA5295}" srcOrd="7" destOrd="0" presId="urn:microsoft.com/office/officeart/2005/8/layout/list1"/>
    <dgm:cxn modelId="{11BEA5C9-D345-4BC6-AAFC-E299E7CBD2A0}" type="presParOf" srcId="{6CD68947-E86C-4B51-B57F-623849A8FC8F}" destId="{C5200750-B62F-44AC-BD03-986AB13085BD}" srcOrd="8" destOrd="0" presId="urn:microsoft.com/office/officeart/2005/8/layout/list1"/>
    <dgm:cxn modelId="{E796F2BB-9726-4661-8A52-1F56D8B9EC64}" type="presParOf" srcId="{C5200750-B62F-44AC-BD03-986AB13085BD}" destId="{BAE06279-0172-41DE-B329-BEA0E805F820}" srcOrd="0" destOrd="0" presId="urn:microsoft.com/office/officeart/2005/8/layout/list1"/>
    <dgm:cxn modelId="{4188A768-8F19-4250-9AE2-C49338441823}" type="presParOf" srcId="{C5200750-B62F-44AC-BD03-986AB13085BD}" destId="{C36036AC-D948-431B-B675-A74DE74044D4}" srcOrd="1" destOrd="0" presId="urn:microsoft.com/office/officeart/2005/8/layout/list1"/>
    <dgm:cxn modelId="{ED1CAB1E-8503-4F00-BD8C-580D9AFEF43D}" type="presParOf" srcId="{6CD68947-E86C-4B51-B57F-623849A8FC8F}" destId="{74D4412B-C302-4B2F-8F33-FD577CF2BD8A}" srcOrd="9" destOrd="0" presId="urn:microsoft.com/office/officeart/2005/8/layout/list1"/>
    <dgm:cxn modelId="{B1035DBF-22DC-4DEA-91FE-579D9D754EB5}" type="presParOf" srcId="{6CD68947-E86C-4B51-B57F-623849A8FC8F}" destId="{93F71085-D96F-4E5E-84E8-5253D2CE0D17}" srcOrd="10" destOrd="0" presId="urn:microsoft.com/office/officeart/2005/8/layout/list1"/>
    <dgm:cxn modelId="{A3B63CE4-7164-48D6-93C6-F1BDA9B99096}" type="presParOf" srcId="{6CD68947-E86C-4B51-B57F-623849A8FC8F}" destId="{37D174ED-BC21-4449-A86E-53683E5F9BFD}" srcOrd="11" destOrd="0" presId="urn:microsoft.com/office/officeart/2005/8/layout/list1"/>
    <dgm:cxn modelId="{634EA51E-03F1-404A-8F59-810AAF50F24E}" type="presParOf" srcId="{6CD68947-E86C-4B51-B57F-623849A8FC8F}" destId="{089C5CC2-7CAD-48BF-864E-1CDB240A3C0A}" srcOrd="12" destOrd="0" presId="urn:microsoft.com/office/officeart/2005/8/layout/list1"/>
    <dgm:cxn modelId="{D32208AE-D1C2-4BBD-9E1B-6783A9EF4430}" type="presParOf" srcId="{089C5CC2-7CAD-48BF-864E-1CDB240A3C0A}" destId="{077B6761-F376-4345-B996-0CA43C298897}" srcOrd="0" destOrd="0" presId="urn:microsoft.com/office/officeart/2005/8/layout/list1"/>
    <dgm:cxn modelId="{2A345DA0-BD25-49FB-8761-69AB28D9DB5E}" type="presParOf" srcId="{089C5CC2-7CAD-48BF-864E-1CDB240A3C0A}" destId="{399C6E36-DC46-453B-A02A-23DF6D22BAA6}" srcOrd="1" destOrd="0" presId="urn:microsoft.com/office/officeart/2005/8/layout/list1"/>
    <dgm:cxn modelId="{3B226D1F-0075-44A5-815C-85A84571BEF2}" type="presParOf" srcId="{6CD68947-E86C-4B51-B57F-623849A8FC8F}" destId="{2FAE0C2A-F1AA-4AC6-BF79-4D940FDFD772}" srcOrd="13" destOrd="0" presId="urn:microsoft.com/office/officeart/2005/8/layout/list1"/>
    <dgm:cxn modelId="{0DAC59B8-57D4-425F-A487-671540153C18}" type="presParOf" srcId="{6CD68947-E86C-4B51-B57F-623849A8FC8F}" destId="{2590722E-09C4-4F57-A7D0-5C11F76568B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8C15-D427-4890-BF91-F8886C353334}">
      <dsp:nvSpPr>
        <dsp:cNvPr id="0" name=""/>
        <dsp:cNvSpPr/>
      </dsp:nvSpPr>
      <dsp:spPr>
        <a:xfrm>
          <a:off x="-289953" y="0"/>
          <a:ext cx="5159828" cy="515982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BC5CC1C-6C0A-40A1-ABC9-367D64869DF7}">
      <dsp:nvSpPr>
        <dsp:cNvPr id="0" name=""/>
        <dsp:cNvSpPr/>
      </dsp:nvSpPr>
      <dsp:spPr>
        <a:xfrm>
          <a:off x="2289960" y="0"/>
          <a:ext cx="7542769" cy="51598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Structure</a:t>
          </a:r>
        </a:p>
      </dsp:txBody>
      <dsp:txXfrm>
        <a:off x="2289960" y="0"/>
        <a:ext cx="3771384" cy="1547951"/>
      </dsp:txXfrm>
    </dsp:sp>
    <dsp:sp modelId="{ECF33947-6899-4562-9AD3-31AC026E61FC}">
      <dsp:nvSpPr>
        <dsp:cNvPr id="0" name=""/>
        <dsp:cNvSpPr/>
      </dsp:nvSpPr>
      <dsp:spPr>
        <a:xfrm>
          <a:off x="613018" y="1547951"/>
          <a:ext cx="3353884" cy="335388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AC0EB8-0550-4CC8-8DDB-9E8AFE234289}">
      <dsp:nvSpPr>
        <dsp:cNvPr id="0" name=""/>
        <dsp:cNvSpPr/>
      </dsp:nvSpPr>
      <dsp:spPr>
        <a:xfrm>
          <a:off x="2289960" y="1547951"/>
          <a:ext cx="7542769" cy="33538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Processes</a:t>
          </a:r>
        </a:p>
      </dsp:txBody>
      <dsp:txXfrm>
        <a:off x="2289960" y="1547951"/>
        <a:ext cx="3771384" cy="1547946"/>
      </dsp:txXfrm>
    </dsp:sp>
    <dsp:sp modelId="{E16AB974-A5F4-4605-83E5-14254CFFB8BD}">
      <dsp:nvSpPr>
        <dsp:cNvPr id="0" name=""/>
        <dsp:cNvSpPr/>
      </dsp:nvSpPr>
      <dsp:spPr>
        <a:xfrm>
          <a:off x="1515987" y="3095898"/>
          <a:ext cx="1547946" cy="154794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3513E4B-E457-42AF-A8BA-0125782B3B3E}">
      <dsp:nvSpPr>
        <dsp:cNvPr id="0" name=""/>
        <dsp:cNvSpPr/>
      </dsp:nvSpPr>
      <dsp:spPr>
        <a:xfrm>
          <a:off x="2289960" y="3011837"/>
          <a:ext cx="7542769" cy="17160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Outcomes</a:t>
          </a:r>
        </a:p>
      </dsp:txBody>
      <dsp:txXfrm>
        <a:off x="2289960" y="3011837"/>
        <a:ext cx="3771384" cy="1716069"/>
      </dsp:txXfrm>
    </dsp:sp>
    <dsp:sp modelId="{0FC61C27-E17D-4C80-85D5-187D1A444D46}">
      <dsp:nvSpPr>
        <dsp:cNvPr id="0" name=""/>
        <dsp:cNvSpPr/>
      </dsp:nvSpPr>
      <dsp:spPr>
        <a:xfrm>
          <a:off x="5321078" y="0"/>
          <a:ext cx="4931198" cy="15479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Survey every two years </a:t>
          </a:r>
        </a:p>
        <a:p>
          <a:pPr marL="171450" lvl="1" indent="-171450" algn="l" defTabSz="711200">
            <a:lnSpc>
              <a:spcPct val="90000"/>
            </a:lnSpc>
            <a:spcBef>
              <a:spcPct val="0"/>
            </a:spcBef>
            <a:spcAft>
              <a:spcPct val="15000"/>
            </a:spcAft>
            <a:buChar char="•"/>
          </a:pPr>
          <a:r>
            <a:rPr lang="en-US" sz="1600" kern="1200" dirty="0"/>
            <a:t>Disease Specific / Patient Population focused </a:t>
          </a:r>
        </a:p>
        <a:p>
          <a:pPr marL="171450" lvl="1" indent="-171450" algn="l" defTabSz="711200">
            <a:lnSpc>
              <a:spcPct val="90000"/>
            </a:lnSpc>
            <a:spcBef>
              <a:spcPct val="0"/>
            </a:spcBef>
            <a:spcAft>
              <a:spcPct val="15000"/>
            </a:spcAft>
            <a:buChar char="•"/>
          </a:pPr>
          <a:r>
            <a:rPr lang="en-US" sz="1600" kern="1200" dirty="0"/>
            <a:t>Medical Director</a:t>
          </a:r>
        </a:p>
        <a:p>
          <a:pPr marL="171450" lvl="1" indent="-171450" algn="l" defTabSz="711200">
            <a:lnSpc>
              <a:spcPct val="90000"/>
            </a:lnSpc>
            <a:spcBef>
              <a:spcPct val="0"/>
            </a:spcBef>
            <a:spcAft>
              <a:spcPct val="15000"/>
            </a:spcAft>
            <a:buChar char="•"/>
          </a:pPr>
          <a:r>
            <a:rPr lang="en-US" sz="1600" kern="1200" dirty="0"/>
            <a:t>Clinical Director/ Manager</a:t>
          </a:r>
        </a:p>
        <a:p>
          <a:pPr marL="171450" lvl="1" indent="-171450" algn="l" defTabSz="711200">
            <a:lnSpc>
              <a:spcPct val="90000"/>
            </a:lnSpc>
            <a:spcBef>
              <a:spcPct val="0"/>
            </a:spcBef>
            <a:spcAft>
              <a:spcPct val="15000"/>
            </a:spcAft>
            <a:buChar char="•"/>
          </a:pPr>
          <a:r>
            <a:rPr lang="en-US" sz="1600" kern="1200" dirty="0"/>
            <a:t>Core Interdisciplinary Team</a:t>
          </a:r>
        </a:p>
      </dsp:txBody>
      <dsp:txXfrm>
        <a:off x="5321078" y="0"/>
        <a:ext cx="4931198" cy="1547951"/>
      </dsp:txXfrm>
    </dsp:sp>
    <dsp:sp modelId="{436F4BDF-6691-459B-89B4-5EA716E7BED5}">
      <dsp:nvSpPr>
        <dsp:cNvPr id="0" name=""/>
        <dsp:cNvSpPr/>
      </dsp:nvSpPr>
      <dsp:spPr>
        <a:xfrm>
          <a:off x="5296527" y="1547951"/>
          <a:ext cx="4847624" cy="15479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Adoption of Clinical Practice Guidelines (CPG)</a:t>
          </a:r>
        </a:p>
        <a:p>
          <a:pPr marL="171450" lvl="1" indent="-171450" algn="l" defTabSz="711200">
            <a:lnSpc>
              <a:spcPct val="90000"/>
            </a:lnSpc>
            <a:spcBef>
              <a:spcPct val="0"/>
            </a:spcBef>
            <a:spcAft>
              <a:spcPct val="15000"/>
            </a:spcAft>
            <a:buChar char="•"/>
          </a:pPr>
          <a:r>
            <a:rPr lang="en-US" sz="1600" kern="1200" dirty="0"/>
            <a:t>Evidenced based care to guide clinical practice </a:t>
          </a:r>
        </a:p>
        <a:p>
          <a:pPr marL="171450" lvl="1" indent="-171450" algn="l" defTabSz="711200">
            <a:lnSpc>
              <a:spcPct val="90000"/>
            </a:lnSpc>
            <a:spcBef>
              <a:spcPct val="0"/>
            </a:spcBef>
            <a:spcAft>
              <a:spcPct val="15000"/>
            </a:spcAft>
            <a:buChar char="•"/>
          </a:pPr>
          <a:r>
            <a:rPr lang="en-US" sz="1600" kern="1200" dirty="0"/>
            <a:t>Order sets</a:t>
          </a:r>
        </a:p>
        <a:p>
          <a:pPr marL="171450" lvl="1" indent="-171450" algn="l" defTabSz="711200">
            <a:lnSpc>
              <a:spcPct val="90000"/>
            </a:lnSpc>
            <a:spcBef>
              <a:spcPct val="0"/>
            </a:spcBef>
            <a:spcAft>
              <a:spcPct val="15000"/>
            </a:spcAft>
            <a:buChar char="•"/>
          </a:pPr>
          <a:r>
            <a:rPr lang="en-US" sz="1600" kern="1200" dirty="0"/>
            <a:t>Protocols</a:t>
          </a:r>
        </a:p>
      </dsp:txBody>
      <dsp:txXfrm>
        <a:off x="5296527" y="1547951"/>
        <a:ext cx="4847624" cy="1547946"/>
      </dsp:txXfrm>
    </dsp:sp>
    <dsp:sp modelId="{9BA15C10-C494-48D3-8FD2-32FCB27215A4}">
      <dsp:nvSpPr>
        <dsp:cNvPr id="0" name=""/>
        <dsp:cNvSpPr/>
      </dsp:nvSpPr>
      <dsp:spPr>
        <a:xfrm>
          <a:off x="5312574" y="3127817"/>
          <a:ext cx="4787848" cy="15479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Standardized performance measures </a:t>
          </a:r>
        </a:p>
        <a:p>
          <a:pPr marL="171450" lvl="1" indent="-171450" algn="l" defTabSz="711200">
            <a:lnSpc>
              <a:spcPct val="90000"/>
            </a:lnSpc>
            <a:spcBef>
              <a:spcPct val="0"/>
            </a:spcBef>
            <a:spcAft>
              <a:spcPct val="15000"/>
            </a:spcAft>
            <a:buChar char="•"/>
          </a:pPr>
          <a:r>
            <a:rPr lang="en-US" sz="1600" kern="1200" dirty="0"/>
            <a:t>Patient Satisfaction </a:t>
          </a:r>
        </a:p>
        <a:p>
          <a:pPr marL="171450" lvl="1" indent="-171450" algn="l" defTabSz="711200">
            <a:lnSpc>
              <a:spcPct val="90000"/>
            </a:lnSpc>
            <a:spcBef>
              <a:spcPct val="0"/>
            </a:spcBef>
            <a:spcAft>
              <a:spcPct val="15000"/>
            </a:spcAft>
            <a:buChar char="•"/>
          </a:pPr>
          <a:r>
            <a:rPr lang="en-US" sz="1600" kern="1200" dirty="0"/>
            <a:t>Organized Quality Assessment Performance Improvement (QAPI) meetings </a:t>
          </a:r>
        </a:p>
        <a:p>
          <a:pPr marL="171450" lvl="1" indent="-171450" algn="l" defTabSz="711200">
            <a:lnSpc>
              <a:spcPct val="90000"/>
            </a:lnSpc>
            <a:spcBef>
              <a:spcPct val="0"/>
            </a:spcBef>
            <a:spcAft>
              <a:spcPct val="15000"/>
            </a:spcAft>
            <a:buChar char="•"/>
          </a:pPr>
          <a:r>
            <a:rPr lang="en-US" sz="1600" kern="1200" dirty="0"/>
            <a:t>Improved Throughput</a:t>
          </a:r>
        </a:p>
        <a:p>
          <a:pPr marL="171450" lvl="1" indent="-171450" algn="l" defTabSz="711200">
            <a:lnSpc>
              <a:spcPct val="90000"/>
            </a:lnSpc>
            <a:spcBef>
              <a:spcPct val="0"/>
            </a:spcBef>
            <a:spcAft>
              <a:spcPct val="15000"/>
            </a:spcAft>
            <a:buChar char="•"/>
          </a:pPr>
          <a:r>
            <a:rPr lang="en-US" sz="1600" kern="1200" dirty="0"/>
            <a:t>Promotes TCHHN programs</a:t>
          </a:r>
        </a:p>
      </dsp:txBody>
      <dsp:txXfrm>
        <a:off x="5312574" y="3127817"/>
        <a:ext cx="4787848" cy="1547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A8361-9127-4DA3-9403-1A642661FAFD}">
      <dsp:nvSpPr>
        <dsp:cNvPr id="0" name=""/>
        <dsp:cNvSpPr/>
      </dsp:nvSpPr>
      <dsp:spPr>
        <a:xfrm rot="5400000">
          <a:off x="6071611" y="-3485438"/>
          <a:ext cx="1230604" cy="820339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Includes consults for </a:t>
          </a:r>
          <a:r>
            <a:rPr lang="en-US" sz="1600" b="1" u="sng" kern="1200" dirty="0"/>
            <a:t>Pastoral services </a:t>
          </a:r>
          <a:r>
            <a:rPr lang="en-US" sz="1600" kern="1200" dirty="0"/>
            <a:t>(ACP discussion &amp; depression screen)</a:t>
          </a:r>
        </a:p>
        <a:p>
          <a:pPr marL="171450" lvl="1" indent="-171450" algn="l" defTabSz="711200">
            <a:lnSpc>
              <a:spcPct val="90000"/>
            </a:lnSpc>
            <a:spcBef>
              <a:spcPct val="0"/>
            </a:spcBef>
            <a:spcAft>
              <a:spcPct val="15000"/>
            </a:spcAft>
            <a:buChar char="•"/>
          </a:pPr>
          <a:r>
            <a:rPr lang="en-US" sz="1600" kern="1200" dirty="0"/>
            <a:t> inpatient </a:t>
          </a:r>
          <a:r>
            <a:rPr lang="en-US" sz="1600" b="1" u="sng" kern="1200" dirty="0"/>
            <a:t>Cardiac rehab </a:t>
          </a:r>
          <a:r>
            <a:rPr lang="en-US" sz="1600" kern="1200" dirty="0"/>
            <a:t>(Functional capacity assessment, PGA, ambulation, HF education)</a:t>
          </a:r>
        </a:p>
        <a:p>
          <a:pPr marL="171450" lvl="1" indent="-171450" algn="l" defTabSz="711200">
            <a:lnSpc>
              <a:spcPct val="90000"/>
            </a:lnSpc>
            <a:spcBef>
              <a:spcPct val="0"/>
            </a:spcBef>
            <a:spcAft>
              <a:spcPct val="15000"/>
            </a:spcAft>
            <a:buChar char="•"/>
          </a:pPr>
          <a:r>
            <a:rPr lang="en-US" sz="1600" kern="1200" dirty="0"/>
            <a:t> </a:t>
          </a:r>
          <a:r>
            <a:rPr lang="en-US" sz="1600" b="1" u="sng" kern="1200" dirty="0"/>
            <a:t>Heart Link </a:t>
          </a:r>
          <a:r>
            <a:rPr lang="en-US" sz="1600" kern="1200" dirty="0"/>
            <a:t>(follows all HF patients)</a:t>
          </a:r>
        </a:p>
      </dsp:txBody>
      <dsp:txXfrm rot="-5400000">
        <a:off x="2585219" y="61027"/>
        <a:ext cx="8143317" cy="1110458"/>
      </dsp:txXfrm>
    </dsp:sp>
    <dsp:sp modelId="{C7E2898A-56BA-46D0-97ED-81FC6A953F92}">
      <dsp:nvSpPr>
        <dsp:cNvPr id="0" name=""/>
        <dsp:cNvSpPr/>
      </dsp:nvSpPr>
      <dsp:spPr>
        <a:xfrm>
          <a:off x="9913" y="77471"/>
          <a:ext cx="2585087" cy="10775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CHF order set</a:t>
          </a:r>
        </a:p>
        <a:p>
          <a:pPr marL="0" lvl="0" indent="0" algn="ctr" defTabSz="889000">
            <a:lnSpc>
              <a:spcPct val="90000"/>
            </a:lnSpc>
            <a:spcBef>
              <a:spcPct val="0"/>
            </a:spcBef>
            <a:spcAft>
              <a:spcPct val="35000"/>
            </a:spcAft>
            <a:buNone/>
          </a:pPr>
          <a:r>
            <a:rPr lang="en-US" sz="2000" b="1" i="1" kern="1200" dirty="0"/>
            <a:t> </a:t>
          </a:r>
          <a:r>
            <a:rPr lang="en-US" sz="2000" b="0" i="1" kern="1200" dirty="0"/>
            <a:t>for all </a:t>
          </a:r>
          <a:r>
            <a:rPr lang="en-US" sz="2000" b="0" i="1" u="sng" kern="1200" dirty="0"/>
            <a:t>acute</a:t>
          </a:r>
          <a:r>
            <a:rPr lang="en-US" sz="2000" b="0" i="1" kern="1200" dirty="0"/>
            <a:t> HF patients</a:t>
          </a:r>
        </a:p>
      </dsp:txBody>
      <dsp:txXfrm>
        <a:off x="62516" y="130074"/>
        <a:ext cx="2479881" cy="972364"/>
      </dsp:txXfrm>
    </dsp:sp>
    <dsp:sp modelId="{109C899D-D261-4066-A504-D0F1D08C7045}">
      <dsp:nvSpPr>
        <dsp:cNvPr id="0" name=""/>
        <dsp:cNvSpPr/>
      </dsp:nvSpPr>
      <dsp:spPr>
        <a:xfrm rot="5400000">
          <a:off x="6309548" y="-2301987"/>
          <a:ext cx="895206" cy="807419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Consider if EF &lt;30%, worsening renal or liver failure, readmission for Heart Failure </a:t>
          </a:r>
        </a:p>
      </dsp:txBody>
      <dsp:txXfrm rot="-5400000">
        <a:off x="2720052" y="1331209"/>
        <a:ext cx="8030499" cy="807806"/>
      </dsp:txXfrm>
    </dsp:sp>
    <dsp:sp modelId="{FAFE35A6-3D76-4A62-9AD3-555DD064399E}">
      <dsp:nvSpPr>
        <dsp:cNvPr id="0" name=""/>
        <dsp:cNvSpPr/>
      </dsp:nvSpPr>
      <dsp:spPr>
        <a:xfrm>
          <a:off x="130" y="1303522"/>
          <a:ext cx="2719921" cy="8631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HF service consult</a:t>
          </a:r>
          <a:endParaRPr lang="en-US" sz="2400" kern="1200" dirty="0"/>
        </a:p>
      </dsp:txBody>
      <dsp:txXfrm>
        <a:off x="42267" y="1345659"/>
        <a:ext cx="2635647" cy="778906"/>
      </dsp:txXfrm>
    </dsp:sp>
    <dsp:sp modelId="{0A8BB705-54D6-4810-A94F-97C4AD64C77C}">
      <dsp:nvSpPr>
        <dsp:cNvPr id="0" name=""/>
        <dsp:cNvSpPr/>
      </dsp:nvSpPr>
      <dsp:spPr>
        <a:xfrm rot="5400000">
          <a:off x="6359196" y="-1187478"/>
          <a:ext cx="895206" cy="797129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DC </a:t>
          </a:r>
          <a:r>
            <a:rPr lang="en-US" sz="2000" b="1" kern="1200" dirty="0" err="1"/>
            <a:t>Smartphrase</a:t>
          </a:r>
          <a:r>
            <a:rPr lang="en-US" sz="2000" b="1" kern="1200" dirty="0"/>
            <a:t> {.DCHF} </a:t>
          </a:r>
          <a:r>
            <a:rPr lang="en-US" sz="2000" kern="1200" dirty="0"/>
            <a:t>auto populates required documentation based on EF (includes NYHA class, GDMT)</a:t>
          </a:r>
        </a:p>
      </dsp:txBody>
      <dsp:txXfrm rot="-5400000">
        <a:off x="2821151" y="2394267"/>
        <a:ext cx="7927596" cy="807806"/>
      </dsp:txXfrm>
    </dsp:sp>
    <dsp:sp modelId="{22E0072D-62DC-4AC3-847A-A782809EC55D}">
      <dsp:nvSpPr>
        <dsp:cNvPr id="0" name=""/>
        <dsp:cNvSpPr/>
      </dsp:nvSpPr>
      <dsp:spPr>
        <a:xfrm>
          <a:off x="130" y="2238665"/>
          <a:ext cx="2821021" cy="11190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Documentation requirements</a:t>
          </a:r>
          <a:endParaRPr lang="en-US" sz="2400" kern="1200" dirty="0"/>
        </a:p>
      </dsp:txBody>
      <dsp:txXfrm>
        <a:off x="54755" y="2293290"/>
        <a:ext cx="2711771" cy="1009757"/>
      </dsp:txXfrm>
    </dsp:sp>
    <dsp:sp modelId="{04D1F307-170B-4FE8-8FCE-9644EE128AA2}">
      <dsp:nvSpPr>
        <dsp:cNvPr id="0" name=""/>
        <dsp:cNvSpPr/>
      </dsp:nvSpPr>
      <dsp:spPr>
        <a:xfrm rot="5400000">
          <a:off x="6337391" y="-36373"/>
          <a:ext cx="895206" cy="801900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Enter consult for ‘Heart Failure Follow Up’ to prompt HUC/RN to schedule appointment</a:t>
          </a:r>
        </a:p>
      </dsp:txBody>
      <dsp:txXfrm rot="-5400000">
        <a:off x="2775494" y="3569224"/>
        <a:ext cx="7975301" cy="807806"/>
      </dsp:txXfrm>
    </dsp:sp>
    <dsp:sp modelId="{BD4F2683-37AA-41B9-9491-9A2F1AF1CD1F}">
      <dsp:nvSpPr>
        <dsp:cNvPr id="0" name=""/>
        <dsp:cNvSpPr/>
      </dsp:nvSpPr>
      <dsp:spPr>
        <a:xfrm>
          <a:off x="130" y="3413623"/>
          <a:ext cx="2775363" cy="11190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7-day HF follow up appointment</a:t>
          </a:r>
          <a:endParaRPr lang="en-US" sz="2400" kern="1200" dirty="0"/>
        </a:p>
      </dsp:txBody>
      <dsp:txXfrm>
        <a:off x="54755" y="3468248"/>
        <a:ext cx="2666113" cy="1009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AA906-E353-4080-89D4-DC0BADF3154B}">
      <dsp:nvSpPr>
        <dsp:cNvPr id="0" name=""/>
        <dsp:cNvSpPr/>
      </dsp:nvSpPr>
      <dsp:spPr>
        <a:xfrm>
          <a:off x="0" y="36516"/>
          <a:ext cx="11057178" cy="463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The Christ Hospital heart failure physician team evaluates patients for </a:t>
          </a:r>
          <a:r>
            <a:rPr lang="en-US" sz="1300" b="1" u="sng" kern="1200" dirty="0"/>
            <a:t>both</a:t>
          </a:r>
          <a:r>
            <a:rPr lang="en-US" sz="1300" b="1" kern="1200" dirty="0"/>
            <a:t> heart transplant and left ventricular assist device (LVAD). </a:t>
          </a:r>
        </a:p>
      </dsp:txBody>
      <dsp:txXfrm>
        <a:off x="22639" y="59155"/>
        <a:ext cx="11011900" cy="418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5871"/>
          <a:ext cx="10732281" cy="340908"/>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solidFill>
              <a:latin typeface="Aptos" panose="02110004020202020204"/>
              <a:ea typeface="+mn-ea"/>
              <a:cs typeface="+mn-cs"/>
            </a:rPr>
            <a:t>Includes ischemic stroke, non-traumatic hemorrhagic stroke, and TIA</a:t>
          </a:r>
        </a:p>
      </dsp:txBody>
      <dsp:txXfrm>
        <a:off x="16642" y="22513"/>
        <a:ext cx="10698997" cy="307624"/>
      </dsp:txXfrm>
    </dsp:sp>
    <dsp:sp modelId="{661443AD-3E21-4375-B01E-71CA3646C8AC}">
      <dsp:nvSpPr>
        <dsp:cNvPr id="0" name=""/>
        <dsp:cNvSpPr/>
      </dsp:nvSpPr>
      <dsp:spPr>
        <a:xfrm>
          <a:off x="0" y="387100"/>
          <a:ext cx="10732281" cy="250394"/>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0" kern="1200" dirty="0">
              <a:solidFill>
                <a:sysClr val="window" lastClr="FFFFFF"/>
              </a:solidFill>
              <a:latin typeface="Aptos" panose="02110004020202020204"/>
              <a:ea typeface="+mn-ea"/>
              <a:cs typeface="+mn-cs"/>
            </a:rPr>
            <a:t>Caring for Primary Care Stroke Patients :</a:t>
          </a:r>
        </a:p>
      </dsp:txBody>
      <dsp:txXfrm>
        <a:off x="12223" y="399323"/>
        <a:ext cx="10707835" cy="225948"/>
      </dsp:txXfrm>
    </dsp:sp>
    <dsp:sp modelId="{576140C2-C806-4BA0-9840-CEA081F64771}">
      <dsp:nvSpPr>
        <dsp:cNvPr id="0" name=""/>
        <dsp:cNvSpPr/>
      </dsp:nvSpPr>
      <dsp:spPr>
        <a:xfrm>
          <a:off x="0" y="664876"/>
          <a:ext cx="10732281" cy="311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75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Use of Primary Stroke Order Sets:  Stroke Add On #761, ICU Hemorrhagic #2215, Subarachnoid Hemorrhagic #2348, Code Stroke #789, Thrombolytics Order Set #1816, Angioedema Order Set. </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Reduces delays due to inconsistent or incomplete orders</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Code Stroke Algorithm:</a:t>
          </a:r>
          <a:endParaRPr lang="en-US" sz="1600" kern="1200" dirty="0">
            <a:solidFill>
              <a:srgbClr val="FF0000"/>
            </a:solidFill>
            <a:latin typeface="Aptos" panose="02110004020202020204"/>
            <a:ea typeface="+mn-ea"/>
            <a:cs typeface="+mn-cs"/>
          </a:endParaRPr>
        </a:p>
        <a:p>
          <a:pPr marL="342900" lvl="2"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Emergency Department Main-Staff brings pt to Hallway Bed 4, MD arrives to bedside, performs assessment, determines Code Stroke need if so, places order set #789</a:t>
          </a:r>
          <a:endParaRPr lang="en-US" sz="1600" kern="1200" dirty="0">
            <a:solidFill>
              <a:srgbClr val="FF0000"/>
            </a:solidFill>
            <a:latin typeface="Aptos" panose="02110004020202020204"/>
            <a:ea typeface="+mn-ea"/>
            <a:cs typeface="+mn-cs"/>
          </a:endParaRPr>
        </a:p>
        <a:p>
          <a:pPr marL="342900" lvl="2" indent="-171450" algn="l" defTabSz="711200">
            <a:lnSpc>
              <a:spcPct val="90000"/>
            </a:lnSpc>
            <a:spcBef>
              <a:spcPct val="0"/>
            </a:spcBef>
            <a:spcAft>
              <a:spcPct val="20000"/>
            </a:spcAft>
            <a:buChar char="•"/>
          </a:pPr>
          <a:r>
            <a:rPr lang="en-US" sz="1600" kern="1200" dirty="0">
              <a:solidFill>
                <a:sysClr val="windowText" lastClr="000000"/>
              </a:solidFill>
              <a:latin typeface="Aptos" panose="02110004020202020204"/>
              <a:ea typeface="+mn-ea"/>
              <a:cs typeface="+mn-cs"/>
            </a:rPr>
            <a:t>Liberty ED- Stroke alert is initiated, MD arrives to bedside, performs assessment, determines a Code Stroke alert is needed and places order set #789</a:t>
          </a:r>
        </a:p>
        <a:p>
          <a:pPr marL="342900" lvl="2"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Inpatients </a:t>
          </a:r>
          <a:r>
            <a:rPr lang="en-US" sz="1600" kern="1200" dirty="0">
              <a:solidFill>
                <a:srgbClr val="FF0000"/>
              </a:solidFill>
              <a:latin typeface="Aptos" panose="02110004020202020204"/>
              <a:ea typeface="+mn-ea"/>
              <a:cs typeface="+mn-cs"/>
            </a:rPr>
            <a:t>Activate by Calling 119</a:t>
          </a:r>
          <a:endParaRPr lang="en-US" sz="1600" kern="1200" dirty="0">
            <a:solidFill>
              <a:sysClr val="windowText" lastClr="000000">
                <a:hueOff val="0"/>
                <a:satOff val="0"/>
                <a:lumOff val="0"/>
                <a:alphaOff val="0"/>
              </a:sysClr>
            </a:solidFill>
            <a:latin typeface="Aptos" panose="02110004020202020204"/>
            <a:ea typeface="+mn-ea"/>
            <a:cs typeface="+mn-cs"/>
          </a:endParaRP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Optimizes the prompt assessment and management of patients with stroke symptoms that lead to </a:t>
          </a:r>
          <a:r>
            <a:rPr lang="en-US" sz="1600" b="1" kern="1200" dirty="0">
              <a:solidFill>
                <a:sysClr val="windowText" lastClr="000000">
                  <a:hueOff val="0"/>
                  <a:satOff val="0"/>
                  <a:lumOff val="0"/>
                  <a:alphaOff val="0"/>
                </a:sysClr>
              </a:solidFill>
              <a:latin typeface="Aptos" panose="02110004020202020204"/>
              <a:ea typeface="+mn-ea"/>
              <a:cs typeface="+mn-cs"/>
            </a:rPr>
            <a:t>faster</a:t>
          </a:r>
          <a:r>
            <a:rPr lang="en-US" sz="1600" kern="1200" dirty="0">
              <a:solidFill>
                <a:sysClr val="windowText" lastClr="000000">
                  <a:hueOff val="0"/>
                  <a:satOff val="0"/>
                  <a:lumOff val="0"/>
                  <a:alphaOff val="0"/>
                </a:sysClr>
              </a:solidFill>
              <a:latin typeface="Aptos" panose="02110004020202020204"/>
              <a:ea typeface="+mn-ea"/>
              <a:cs typeface="+mn-cs"/>
            </a:rPr>
            <a:t> stroke interventions and are associated with </a:t>
          </a:r>
          <a:r>
            <a:rPr lang="en-US" sz="1600" b="1" kern="1200" dirty="0">
              <a:solidFill>
                <a:sysClr val="windowText" lastClr="000000">
                  <a:hueOff val="0"/>
                  <a:satOff val="0"/>
                  <a:lumOff val="0"/>
                  <a:alphaOff val="0"/>
                </a:sysClr>
              </a:solidFill>
              <a:latin typeface="Aptos" panose="02110004020202020204"/>
              <a:ea typeface="+mn-ea"/>
              <a:cs typeface="+mn-cs"/>
            </a:rPr>
            <a:t>better outcomes</a:t>
          </a:r>
        </a:p>
      </dsp:txBody>
      <dsp:txXfrm>
        <a:off x="0" y="664876"/>
        <a:ext cx="10732281" cy="3113450"/>
      </dsp:txXfrm>
    </dsp:sp>
    <dsp:sp modelId="{8FCAE6BB-CAC4-4102-B4B5-663AA05324BF}">
      <dsp:nvSpPr>
        <dsp:cNvPr id="0" name=""/>
        <dsp:cNvSpPr/>
      </dsp:nvSpPr>
      <dsp:spPr>
        <a:xfrm>
          <a:off x="0" y="3750945"/>
          <a:ext cx="10732281" cy="270453"/>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 lastClr="FFFFFF"/>
              </a:solidFill>
              <a:latin typeface="Aptos" panose="02110004020202020204"/>
              <a:ea typeface="+mn-ea"/>
              <a:cs typeface="+mn-cs"/>
            </a:rPr>
            <a:t>Contacting the Primary Care Stroke Team:</a:t>
          </a:r>
        </a:p>
      </dsp:txBody>
      <dsp:txXfrm>
        <a:off x="13202" y="3764147"/>
        <a:ext cx="10705877" cy="244049"/>
      </dsp:txXfrm>
    </dsp:sp>
    <dsp:sp modelId="{11573150-7DB2-4D94-93F0-FFD28265CAA0}">
      <dsp:nvSpPr>
        <dsp:cNvPr id="0" name=""/>
        <dsp:cNvSpPr/>
      </dsp:nvSpPr>
      <dsp:spPr>
        <a:xfrm>
          <a:off x="0" y="4027269"/>
          <a:ext cx="10732281"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75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TriHealth STANSE Stroke Program Relationship is engaged by the utilization of the #789 order set. STANSE via Telehealth to arrive to bedside within 10 minutes.</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Aptos" panose="02110004020202020204"/>
              <a:ea typeface="+mn-ea"/>
              <a:cs typeface="+mn-cs"/>
            </a:rPr>
            <a:t>Expert consulting for FASTER recognition of IV Tenecteplase administration (</a:t>
          </a:r>
          <a:r>
            <a:rPr lang="en-US" sz="1600" b="1" kern="1200" dirty="0">
              <a:solidFill>
                <a:sysClr val="windowText" lastClr="000000">
                  <a:hueOff val="0"/>
                  <a:satOff val="0"/>
                  <a:lumOff val="0"/>
                  <a:alphaOff val="0"/>
                </a:sysClr>
              </a:solidFill>
              <a:latin typeface="Aptos" panose="02110004020202020204"/>
              <a:ea typeface="+mn-ea"/>
              <a:cs typeface="+mn-cs"/>
            </a:rPr>
            <a:t>Goal</a:t>
          </a:r>
          <a:r>
            <a:rPr lang="en-US" sz="1600" kern="1200" dirty="0">
              <a:solidFill>
                <a:sysClr val="windowText" lastClr="000000">
                  <a:hueOff val="0"/>
                  <a:satOff val="0"/>
                  <a:lumOff val="0"/>
                  <a:alphaOff val="0"/>
                </a:sysClr>
              </a:solidFill>
              <a:latin typeface="Aptos" panose="02110004020202020204"/>
              <a:ea typeface="+mn-ea"/>
              <a:cs typeface="+mn-cs"/>
            </a:rPr>
            <a:t> </a:t>
          </a:r>
          <a:r>
            <a:rPr lang="en-US" sz="1600" u="sng" kern="1200" dirty="0">
              <a:solidFill>
                <a:sysClr val="windowText" lastClr="000000">
                  <a:hueOff val="0"/>
                  <a:satOff val="0"/>
                  <a:lumOff val="0"/>
                  <a:alphaOff val="0"/>
                </a:sysClr>
              </a:solidFill>
              <a:latin typeface="Aptos" panose="02110004020202020204"/>
              <a:ea typeface="+mn-ea"/>
              <a:cs typeface="+mn-cs"/>
            </a:rPr>
            <a:t>&lt; </a:t>
          </a:r>
          <a:r>
            <a:rPr lang="en-US" sz="1600" b="1" kern="1200" dirty="0">
              <a:solidFill>
                <a:sysClr val="windowText" lastClr="000000">
                  <a:hueOff val="0"/>
                  <a:satOff val="0"/>
                  <a:lumOff val="0"/>
                  <a:alphaOff val="0"/>
                </a:sysClr>
              </a:solidFill>
              <a:latin typeface="Aptos" panose="02110004020202020204"/>
              <a:ea typeface="+mn-ea"/>
              <a:cs typeface="+mn-cs"/>
            </a:rPr>
            <a:t>60 minutes</a:t>
          </a:r>
          <a:r>
            <a:rPr lang="en-US" sz="1600" kern="1200" dirty="0">
              <a:solidFill>
                <a:sysClr val="windowText" lastClr="000000">
                  <a:hueOff val="0"/>
                  <a:satOff val="0"/>
                  <a:lumOff val="0"/>
                  <a:alphaOff val="0"/>
                </a:sysClr>
              </a:solidFill>
              <a:latin typeface="Aptos" panose="02110004020202020204"/>
              <a:ea typeface="+mn-ea"/>
              <a:cs typeface="+mn-cs"/>
            </a:rPr>
            <a:t>) and/or transfer for thrombectomy and other neurovascular procedures (</a:t>
          </a:r>
          <a:r>
            <a:rPr lang="en-US" sz="1600" b="1" kern="1200" dirty="0">
              <a:solidFill>
                <a:sysClr val="windowText" lastClr="000000">
                  <a:hueOff val="0"/>
                  <a:satOff val="0"/>
                  <a:lumOff val="0"/>
                  <a:alphaOff val="0"/>
                </a:sysClr>
              </a:solidFill>
              <a:latin typeface="Aptos" panose="02110004020202020204"/>
              <a:ea typeface="+mn-ea"/>
              <a:cs typeface="+mn-cs"/>
            </a:rPr>
            <a:t>Goal </a:t>
          </a:r>
          <a:r>
            <a:rPr lang="en-US" sz="1600" b="1" u="sng" kern="1200" dirty="0">
              <a:solidFill>
                <a:sysClr val="windowText" lastClr="000000">
                  <a:hueOff val="0"/>
                  <a:satOff val="0"/>
                  <a:lumOff val="0"/>
                  <a:alphaOff val="0"/>
                </a:sysClr>
              </a:solidFill>
              <a:latin typeface="Aptos" panose="02110004020202020204"/>
              <a:ea typeface="+mn-ea"/>
              <a:cs typeface="+mn-cs"/>
            </a:rPr>
            <a:t>&lt; </a:t>
          </a:r>
          <a:r>
            <a:rPr lang="en-US" sz="1600" b="1" kern="1200" dirty="0">
              <a:solidFill>
                <a:sysClr val="windowText" lastClr="000000">
                  <a:hueOff val="0"/>
                  <a:satOff val="0"/>
                  <a:lumOff val="0"/>
                  <a:alphaOff val="0"/>
                </a:sysClr>
              </a:solidFill>
              <a:latin typeface="Aptos" panose="02110004020202020204"/>
              <a:ea typeface="+mn-ea"/>
              <a:cs typeface="+mn-cs"/>
            </a:rPr>
            <a:t>120 minutes</a:t>
          </a:r>
          <a:r>
            <a:rPr lang="en-US" sz="1600" kern="1200" dirty="0">
              <a:solidFill>
                <a:sysClr val="windowText" lastClr="000000">
                  <a:hueOff val="0"/>
                  <a:satOff val="0"/>
                  <a:lumOff val="0"/>
                  <a:alphaOff val="0"/>
                </a:sysClr>
              </a:solidFill>
              <a:latin typeface="Aptos" panose="02110004020202020204"/>
              <a:ea typeface="+mn-ea"/>
              <a:cs typeface="+mn-cs"/>
            </a:rPr>
            <a:t>) </a:t>
          </a:r>
        </a:p>
      </dsp:txBody>
      <dsp:txXfrm>
        <a:off x="0" y="4027269"/>
        <a:ext cx="10732281" cy="985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0"/>
          <a:ext cx="11077903" cy="542095"/>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50000"/>
            </a:lnSpc>
            <a:spcBef>
              <a:spcPct val="0"/>
            </a:spcBef>
            <a:spcAft>
              <a:spcPct val="35000"/>
            </a:spcAft>
            <a:buNone/>
          </a:pPr>
          <a:r>
            <a:rPr lang="en-US" sz="2000" kern="1200" dirty="0">
              <a:solidFill>
                <a:sysClr val="windowText" lastClr="000000"/>
              </a:solidFill>
              <a:latin typeface="Aptos" panose="02110004020202020204"/>
              <a:ea typeface="+mn-ea"/>
              <a:cs typeface="+mn-cs"/>
            </a:rPr>
            <a:t>Hospital Blood Glucose Target: 100- 180 mg/dl</a:t>
          </a:r>
        </a:p>
        <a:p>
          <a:pPr marL="0" lvl="0" indent="0" algn="l" defTabSz="889000">
            <a:lnSpc>
              <a:spcPct val="90000"/>
            </a:lnSpc>
            <a:spcBef>
              <a:spcPct val="0"/>
            </a:spcBef>
            <a:spcAft>
              <a:spcPct val="35000"/>
            </a:spcAft>
            <a:buNone/>
          </a:pPr>
          <a:endParaRPr lang="en-US" sz="1000" kern="1200" dirty="0">
            <a:solidFill>
              <a:sysClr val="windowText" lastClr="000000"/>
            </a:solidFill>
            <a:latin typeface="Aptos" panose="02110004020202020204"/>
            <a:ea typeface="+mn-ea"/>
            <a:cs typeface="+mn-cs"/>
          </a:endParaRPr>
        </a:p>
      </dsp:txBody>
      <dsp:txXfrm>
        <a:off x="26463" y="26463"/>
        <a:ext cx="11024977" cy="489169"/>
      </dsp:txXfrm>
    </dsp:sp>
    <dsp:sp modelId="{661443AD-3E21-4375-B01E-71CA3646C8AC}">
      <dsp:nvSpPr>
        <dsp:cNvPr id="0" name=""/>
        <dsp:cNvSpPr/>
      </dsp:nvSpPr>
      <dsp:spPr>
        <a:xfrm>
          <a:off x="138750" y="612054"/>
          <a:ext cx="10834078" cy="454910"/>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Aptos" panose="02110004020202020204"/>
              <a:ea typeface="+mn-ea"/>
              <a:cs typeface="+mn-cs"/>
            </a:rPr>
            <a:t>Caring for Inpatient Diabetes Patients :</a:t>
          </a:r>
        </a:p>
      </dsp:txBody>
      <dsp:txXfrm>
        <a:off x="160957" y="634261"/>
        <a:ext cx="10789664" cy="410496"/>
      </dsp:txXfrm>
    </dsp:sp>
    <dsp:sp modelId="{576140C2-C806-4BA0-9840-CEA081F64771}">
      <dsp:nvSpPr>
        <dsp:cNvPr id="0" name=""/>
        <dsp:cNvSpPr/>
      </dsp:nvSpPr>
      <dsp:spPr>
        <a:xfrm>
          <a:off x="0" y="1133665"/>
          <a:ext cx="11077903" cy="297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15240" rIns="85344" bIns="1524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Order A1C if not checked within past 3 months </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Document type of diabetes and diabetes control in daily progress note </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All patients with diabetes or receiving insulin should have POCT glucose orders</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Utilize Basal/Bolus Insulin with Calculator Order Set (1857) </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Review blood glucose daily and adjust insulin as needed</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Continuous Glucose Monitor – patient wearing from home</a:t>
          </a:r>
        </a:p>
        <a:p>
          <a:pPr marL="228600" lvl="2" indent="-114300" algn="l" defTabSz="533400">
            <a:lnSpc>
              <a:spcPct val="90000"/>
            </a:lnSpc>
            <a:spcBef>
              <a:spcPct val="0"/>
            </a:spcBef>
            <a:spcAft>
              <a:spcPct val="20000"/>
            </a:spcAft>
            <a:buFont typeface="Courier New" panose="02070309020205020404" pitchFamily="49" charset="0"/>
            <a:buChar char="o"/>
          </a:pPr>
          <a:r>
            <a:rPr lang="en-US" sz="1200" i="1" kern="1200" dirty="0">
              <a:solidFill>
                <a:sysClr val="windowText" lastClr="000000">
                  <a:hueOff val="0"/>
                  <a:satOff val="0"/>
                  <a:lumOff val="0"/>
                  <a:alphaOff val="0"/>
                </a:sysClr>
              </a:solidFill>
              <a:latin typeface="Aptos" panose="02110004020202020204"/>
              <a:ea typeface="+mn-ea"/>
              <a:cs typeface="+mn-cs"/>
            </a:rPr>
            <a:t>Order Set 2360 </a:t>
          </a:r>
          <a:r>
            <a:rPr lang="en-US" sz="1200" kern="1200" dirty="0">
              <a:solidFill>
                <a:sysClr val="windowText" lastClr="000000">
                  <a:hueOff val="0"/>
                  <a:satOff val="0"/>
                  <a:lumOff val="0"/>
                  <a:alphaOff val="0"/>
                </a:sysClr>
              </a:solidFill>
              <a:latin typeface="Aptos" panose="02110004020202020204"/>
              <a:ea typeface="+mn-ea"/>
              <a:cs typeface="+mn-cs"/>
            </a:rPr>
            <a:t>required for patient to continue wearing the CGM sensor from home. </a:t>
          </a:r>
        </a:p>
        <a:p>
          <a:pPr marL="228600" lvl="2" indent="-114300" algn="l" defTabSz="533400">
            <a:lnSpc>
              <a:spcPct val="90000"/>
            </a:lnSpc>
            <a:spcBef>
              <a:spcPct val="0"/>
            </a:spcBef>
            <a:spcAft>
              <a:spcPct val="20000"/>
            </a:spcAft>
            <a:buFont typeface="Courier New" panose="02070309020205020404" pitchFamily="49" charset="0"/>
            <a:buChar char="o"/>
          </a:pPr>
          <a:r>
            <a:rPr lang="en-US" sz="1200" b="1" kern="1200" dirty="0">
              <a:solidFill>
                <a:sysClr val="windowText" lastClr="000000">
                  <a:hueOff val="0"/>
                  <a:satOff val="0"/>
                  <a:lumOff val="0"/>
                  <a:alphaOff val="0"/>
                </a:sysClr>
              </a:solidFill>
              <a:latin typeface="Aptos" panose="02110004020202020204"/>
              <a:ea typeface="+mn-ea"/>
              <a:cs typeface="+mn-cs"/>
            </a:rPr>
            <a:t>**Do not refer to Diabetes APP just for CGM use.**</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Diabetes APP requires a consult for all patients:</a:t>
          </a:r>
        </a:p>
        <a:p>
          <a:pPr marL="228600" lvl="2" indent="-114300" algn="l" defTabSz="533400">
            <a:lnSpc>
              <a:spcPct val="90000"/>
            </a:lnSpc>
            <a:spcBef>
              <a:spcPct val="0"/>
            </a:spcBef>
            <a:spcAft>
              <a:spcPct val="20000"/>
            </a:spcAft>
            <a:buFont typeface="Courier New" panose="02070309020205020404" pitchFamily="49" charset="0"/>
            <a:buChar char="o"/>
          </a:pPr>
          <a:r>
            <a:rPr lang="en-US" sz="1200" kern="1200" dirty="0">
              <a:solidFill>
                <a:sysClr val="windowText" lastClr="000000">
                  <a:hueOff val="0"/>
                  <a:satOff val="0"/>
                  <a:lumOff val="0"/>
                  <a:alphaOff val="0"/>
                </a:sysClr>
              </a:solidFill>
              <a:latin typeface="Aptos" panose="02110004020202020204"/>
              <a:ea typeface="+mn-ea"/>
              <a:cs typeface="+mn-cs"/>
            </a:rPr>
            <a:t>With an insulin pump</a:t>
          </a:r>
        </a:p>
        <a:p>
          <a:pPr marL="228600" lvl="2" indent="-114300" algn="l" defTabSz="533400">
            <a:lnSpc>
              <a:spcPct val="90000"/>
            </a:lnSpc>
            <a:spcBef>
              <a:spcPct val="0"/>
            </a:spcBef>
            <a:spcAft>
              <a:spcPct val="20000"/>
            </a:spcAft>
            <a:buFont typeface="Courier New" panose="02070309020205020404" pitchFamily="49" charset="0"/>
            <a:buChar char="o"/>
          </a:pPr>
          <a:r>
            <a:rPr lang="en-US" sz="1200" kern="1200" dirty="0">
              <a:solidFill>
                <a:sysClr val="windowText" lastClr="000000">
                  <a:hueOff val="0"/>
                  <a:satOff val="0"/>
                  <a:lumOff val="0"/>
                  <a:alphaOff val="0"/>
                </a:sysClr>
              </a:solidFill>
              <a:latin typeface="Aptos" panose="02110004020202020204"/>
              <a:ea typeface="+mn-ea"/>
              <a:cs typeface="+mn-cs"/>
            </a:rPr>
            <a:t>Taking U-500 insulin</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Insulin pump patients admitted during Diabetes APP after hours (7 pm-7 am) utilize the </a:t>
          </a:r>
          <a:r>
            <a:rPr lang="en-US" sz="1200" i="1" kern="1200" dirty="0">
              <a:solidFill>
                <a:sysClr val="windowText" lastClr="000000">
                  <a:hueOff val="0"/>
                  <a:satOff val="0"/>
                  <a:lumOff val="0"/>
                  <a:alphaOff val="0"/>
                </a:sysClr>
              </a:solidFill>
              <a:latin typeface="Aptos" panose="02110004020202020204"/>
              <a:ea typeface="+mn-ea"/>
              <a:cs typeface="+mn-cs"/>
            </a:rPr>
            <a:t>Insulin Pump and Continuous Glucose Monitor Holding Order Set (3288)</a:t>
          </a:r>
        </a:p>
        <a:p>
          <a:pPr marL="114300" lvl="1" indent="-114300" algn="l" defTabSz="533400">
            <a:lnSpc>
              <a:spcPct val="90000"/>
            </a:lnSpc>
            <a:spcBef>
              <a:spcPct val="0"/>
            </a:spcBef>
            <a:spcAft>
              <a:spcPct val="20000"/>
            </a:spcAft>
            <a:buFont typeface="Arial" panose="020B0604020202020204" pitchFamily="34" charset="0"/>
            <a:buChar char="•"/>
          </a:pPr>
          <a:r>
            <a:rPr lang="en-US" sz="1200" kern="1200" dirty="0">
              <a:solidFill>
                <a:sysClr val="windowText" lastClr="000000">
                  <a:hueOff val="0"/>
                  <a:satOff val="0"/>
                  <a:lumOff val="0"/>
                  <a:alphaOff val="0"/>
                </a:sysClr>
              </a:solidFill>
              <a:latin typeface="Aptos" panose="02110004020202020204"/>
              <a:ea typeface="+mn-ea"/>
              <a:cs typeface="+mn-cs"/>
            </a:rPr>
            <a:t>Consider Diabetes APP consult for glycemic management of any patient</a:t>
          </a:r>
        </a:p>
      </dsp:txBody>
      <dsp:txXfrm>
        <a:off x="0" y="1133665"/>
        <a:ext cx="11077903" cy="2977293"/>
      </dsp:txXfrm>
    </dsp:sp>
    <dsp:sp modelId="{78C497B7-F593-4A00-9419-E459980E893E}">
      <dsp:nvSpPr>
        <dsp:cNvPr id="0" name=""/>
        <dsp:cNvSpPr/>
      </dsp:nvSpPr>
      <dsp:spPr>
        <a:xfrm>
          <a:off x="105129" y="3897983"/>
          <a:ext cx="10867644" cy="482670"/>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Aptos" panose="02110004020202020204"/>
              <a:ea typeface="+mn-ea"/>
              <a:cs typeface="+mn-cs"/>
            </a:rPr>
            <a:t>Continuous Glucose Monitor Hospital Discharge Program:</a:t>
          </a:r>
        </a:p>
      </dsp:txBody>
      <dsp:txXfrm>
        <a:off x="128691" y="3921545"/>
        <a:ext cx="10820520" cy="43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0"/>
          <a:ext cx="10517037" cy="271182"/>
        </a:xfrm>
        <a:prstGeom prst="roundRect">
          <a:avLst/>
        </a:prstGeom>
        <a:solidFill>
          <a:sysClr val="window" lastClr="FFFFFF"/>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kern="1200" dirty="0">
            <a:solidFill>
              <a:sysClr val="windowText" lastClr="000000"/>
            </a:solidFill>
            <a:latin typeface="Aptos" panose="02110004020202020204"/>
            <a:ea typeface="+mn-ea"/>
            <a:cs typeface="+mn-cs"/>
          </a:endParaRPr>
        </a:p>
      </dsp:txBody>
      <dsp:txXfrm>
        <a:off x="13238" y="13238"/>
        <a:ext cx="10490561" cy="244706"/>
      </dsp:txXfrm>
    </dsp:sp>
    <dsp:sp modelId="{661443AD-3E21-4375-B01E-71CA3646C8AC}">
      <dsp:nvSpPr>
        <dsp:cNvPr id="0" name=""/>
        <dsp:cNvSpPr/>
      </dsp:nvSpPr>
      <dsp:spPr>
        <a:xfrm>
          <a:off x="4" y="43013"/>
          <a:ext cx="9897724" cy="438374"/>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Aptos" panose="02110004020202020204"/>
              <a:ea typeface="+mn-ea"/>
              <a:cs typeface="+mn-cs"/>
            </a:rPr>
            <a:t>Referrals to Inpatient Diabetes Education:</a:t>
          </a:r>
        </a:p>
      </dsp:txBody>
      <dsp:txXfrm>
        <a:off x="21404" y="64413"/>
        <a:ext cx="9854924" cy="395574"/>
      </dsp:txXfrm>
    </dsp:sp>
    <dsp:sp modelId="{576140C2-C806-4BA0-9840-CEA081F64771}">
      <dsp:nvSpPr>
        <dsp:cNvPr id="0" name=""/>
        <dsp:cNvSpPr/>
      </dsp:nvSpPr>
      <dsp:spPr>
        <a:xfrm>
          <a:off x="0" y="400080"/>
          <a:ext cx="10517037" cy="36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916" tIns="15240" rIns="85344" bIns="1524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Char char="•"/>
          </a:pPr>
          <a:endParaRPr lang="en-US" sz="1200" kern="1200" dirty="0">
            <a:solidFill>
              <a:sysClr val="windowText" lastClr="000000">
                <a:hueOff val="0"/>
                <a:satOff val="0"/>
                <a:lumOff val="0"/>
                <a:alphaOff val="0"/>
              </a:sysClr>
            </a:solidFill>
            <a:highlight>
              <a:srgbClr val="FFFF00"/>
            </a:highlight>
            <a:latin typeface="Aptos" panose="02110004020202020204"/>
            <a:ea typeface="+mn-ea"/>
            <a:cs typeface="+mn-cs"/>
          </a:endParaRPr>
        </a:p>
        <a:p>
          <a:pPr marL="114300" lvl="1" indent="-114300" algn="l" defTabSz="533400">
            <a:lnSpc>
              <a:spcPct val="90000"/>
            </a:lnSpc>
            <a:spcBef>
              <a:spcPct val="0"/>
            </a:spcBef>
            <a:spcAft>
              <a:spcPct val="20000"/>
            </a:spcAft>
            <a:buFont typeface="Arial" panose="020B0604020202020204" pitchFamily="34" charset="0"/>
            <a:buChar char="•"/>
          </a:pPr>
          <a:r>
            <a:rPr lang="en-US" sz="1200" i="1" kern="1200" dirty="0">
              <a:solidFill>
                <a:sysClr val="windowText" lastClr="000000">
                  <a:hueOff val="0"/>
                  <a:satOff val="0"/>
                  <a:lumOff val="0"/>
                  <a:alphaOff val="0"/>
                </a:sysClr>
              </a:solidFill>
              <a:latin typeface="Aptos" panose="02110004020202020204"/>
              <a:ea typeface="+mn-ea"/>
              <a:cs typeface="+mn-cs"/>
            </a:rPr>
            <a:t>Automatic consults include</a:t>
          </a:r>
          <a:r>
            <a:rPr lang="en-US" sz="1200" kern="1200" dirty="0">
              <a:solidFill>
                <a:sysClr val="windowText" lastClr="000000">
                  <a:hueOff val="0"/>
                  <a:satOff val="0"/>
                  <a:lumOff val="0"/>
                  <a:alphaOff val="0"/>
                </a:sysClr>
              </a:solidFill>
              <a:latin typeface="Aptos" panose="02110004020202020204"/>
              <a:ea typeface="+mn-ea"/>
              <a:cs typeface="+mn-cs"/>
            </a:rPr>
            <a:t>:</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Insulin pumps </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U-500 insulin</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Glucose level &gt;400</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DM Comprehension</a:t>
          </a:r>
        </a:p>
        <a:p>
          <a:pPr marL="114300" lvl="1" indent="-114300" algn="l" defTabSz="533400">
            <a:lnSpc>
              <a:spcPct val="90000"/>
            </a:lnSpc>
            <a:spcBef>
              <a:spcPct val="0"/>
            </a:spcBef>
            <a:spcAft>
              <a:spcPct val="20000"/>
            </a:spcAft>
            <a:buNone/>
          </a:pPr>
          <a:r>
            <a:rPr lang="en-US" sz="1200" i="1" kern="1200" dirty="0">
              <a:solidFill>
                <a:sysClr val="windowText" lastClr="000000">
                  <a:hueOff val="0"/>
                  <a:satOff val="0"/>
                  <a:lumOff val="0"/>
                  <a:alphaOff val="0"/>
                </a:sysClr>
              </a:solidFill>
              <a:latin typeface="Aptos" panose="02110004020202020204"/>
              <a:ea typeface="+mn-ea"/>
              <a:cs typeface="+mn-cs"/>
            </a:rPr>
            <a:t>Additional reasons for referrals</a:t>
          </a:r>
          <a:r>
            <a:rPr lang="en-US" sz="1200" kern="1200" dirty="0">
              <a:solidFill>
                <a:sysClr val="windowText" lastClr="000000">
                  <a:hueOff val="0"/>
                  <a:satOff val="0"/>
                  <a:lumOff val="0"/>
                  <a:alphaOff val="0"/>
                </a:sysClr>
              </a:solidFill>
              <a:latin typeface="Aptos" panose="02110004020202020204"/>
              <a:ea typeface="+mn-ea"/>
              <a:cs typeface="+mn-cs"/>
            </a:rPr>
            <a:t>:</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Hyperglycemia d/t steroid use</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Cardiac patients (including CVRU)—A1C &gt;8, Pre-op A1C 5.7 or higher.</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Pre-diabetes</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Nutrition counseling (related to CHO/CHO counting/effect of proteins and fats on glucose)</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Newly diagnosed Type 1 and 2.</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Insulin—education, review, assess patients’ ability to administer. </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Using a set dose + correction scale—is patient able to calculate doses</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Gestational diabetes/Type 1 or 2 on post-partum units </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Continuous Glucose Monitors</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Hypoglycemia </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DKA/HHS—sick day management</a:t>
          </a:r>
        </a:p>
        <a:p>
          <a:pPr marL="228600" lvl="2" indent="-114300" algn="l" defTabSz="533400">
            <a:lnSpc>
              <a:spcPct val="90000"/>
            </a:lnSpc>
            <a:spcBef>
              <a:spcPct val="0"/>
            </a:spcBef>
            <a:spcAft>
              <a:spcPct val="20000"/>
            </a:spcAft>
            <a:buFont typeface="Symbol" panose="05050102010706020507" pitchFamily="18" charset="2"/>
            <a:buChar char=""/>
          </a:pPr>
          <a:r>
            <a:rPr lang="en-US" sz="1200" kern="1200" dirty="0">
              <a:solidFill>
                <a:sysClr val="windowText" lastClr="000000">
                  <a:hueOff val="0"/>
                  <a:satOff val="0"/>
                  <a:lumOff val="0"/>
                  <a:alphaOff val="0"/>
                </a:sysClr>
              </a:solidFill>
              <a:latin typeface="Aptos" panose="02110004020202020204"/>
              <a:ea typeface="+mn-ea"/>
              <a:cs typeface="+mn-cs"/>
            </a:rPr>
            <a:t>Heart transplant patients</a:t>
          </a:r>
        </a:p>
        <a:p>
          <a:pPr marL="114300" lvl="1" indent="-114300" algn="l" defTabSz="533400">
            <a:lnSpc>
              <a:spcPct val="90000"/>
            </a:lnSpc>
            <a:spcBef>
              <a:spcPct val="0"/>
            </a:spcBef>
            <a:spcAft>
              <a:spcPct val="20000"/>
            </a:spcAft>
            <a:buFont typeface="Arial" panose="020B0604020202020204" pitchFamily="34" charset="0"/>
            <a:buChar char="•"/>
          </a:pPr>
          <a:endParaRPr lang="en-US" sz="1200" kern="1200" dirty="0">
            <a:solidFill>
              <a:sysClr val="windowText" lastClr="000000">
                <a:hueOff val="0"/>
                <a:satOff val="0"/>
                <a:lumOff val="0"/>
                <a:alphaOff val="0"/>
              </a:sysClr>
            </a:solidFill>
            <a:latin typeface="Aptos" panose="02110004020202020204"/>
            <a:ea typeface="+mn-ea"/>
            <a:cs typeface="+mn-cs"/>
          </a:endParaRPr>
        </a:p>
      </dsp:txBody>
      <dsp:txXfrm>
        <a:off x="0" y="400080"/>
        <a:ext cx="10517037" cy="3610716"/>
      </dsp:txXfrm>
    </dsp:sp>
    <dsp:sp modelId="{8FCAE6BB-CAC4-4102-B4B5-663AA05324BF}">
      <dsp:nvSpPr>
        <dsp:cNvPr id="0" name=""/>
        <dsp:cNvSpPr/>
      </dsp:nvSpPr>
      <dsp:spPr>
        <a:xfrm>
          <a:off x="27" y="3767414"/>
          <a:ext cx="9834569" cy="470858"/>
        </a:xfrm>
        <a:prstGeom prst="roundRect">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Aptos" panose="02110004020202020204"/>
              <a:ea typeface="+mn-ea"/>
              <a:cs typeface="+mn-cs"/>
            </a:rPr>
            <a:t>Contacting the Inpatient Diabetes Program Team:</a:t>
          </a:r>
        </a:p>
      </dsp:txBody>
      <dsp:txXfrm>
        <a:off x="23012" y="3790399"/>
        <a:ext cx="9788599" cy="424888"/>
      </dsp:txXfrm>
    </dsp:sp>
    <dsp:sp modelId="{11573150-7DB2-4D94-93F0-FFD28265CAA0}">
      <dsp:nvSpPr>
        <dsp:cNvPr id="0" name=""/>
        <dsp:cNvSpPr/>
      </dsp:nvSpPr>
      <dsp:spPr>
        <a:xfrm>
          <a:off x="0" y="4396896"/>
          <a:ext cx="10517037" cy="62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91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Aptos" panose="02110004020202020204"/>
              <a:ea typeface="+mn-ea"/>
              <a:cs typeface="+mn-cs"/>
            </a:rPr>
            <a:t>Inpatient diabetes education consult in EPIC if needed. </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Aptos" panose="02110004020202020204"/>
              <a:ea typeface="+mn-ea"/>
              <a:cs typeface="+mn-cs"/>
            </a:rPr>
            <a:t>We can be reached at 513-585-2072 or via Secure Chat. </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Aptos" panose="02110004020202020204"/>
              <a:ea typeface="+mn-ea"/>
              <a:cs typeface="+mn-cs"/>
            </a:rPr>
            <a:t>Our service is available Monday-Friday, 7:30 am-4 pm. Each unit has diabetes education materials and supplies to provide hands on education if this service is unavailable.</a:t>
          </a:r>
        </a:p>
      </dsp:txBody>
      <dsp:txXfrm>
        <a:off x="0" y="4396896"/>
        <a:ext cx="10517037" cy="625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EA4A2-7F14-4A33-881E-2EB4FF711335}">
      <dsp:nvSpPr>
        <dsp:cNvPr id="0" name=""/>
        <dsp:cNvSpPr/>
      </dsp:nvSpPr>
      <dsp:spPr>
        <a:xfrm>
          <a:off x="0" y="216912"/>
          <a:ext cx="10456864" cy="6583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569" tIns="229108" rIns="81156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Includes Case Request Major Orthopedic Pre-Surgery, Major Orthopedic Pre-Surgery, Orthopedic Same Day Surgery, Total Joint Lower Extremity Post Op, Hip Fracture Post-Op, ASC Preop Anesthesia</a:t>
          </a:r>
        </a:p>
      </dsp:txBody>
      <dsp:txXfrm>
        <a:off x="0" y="216912"/>
        <a:ext cx="10456864" cy="658349"/>
      </dsp:txXfrm>
    </dsp:sp>
    <dsp:sp modelId="{A95EB284-52E0-4FB7-9230-49C54EAA6CBB}">
      <dsp:nvSpPr>
        <dsp:cNvPr id="0" name=""/>
        <dsp:cNvSpPr/>
      </dsp:nvSpPr>
      <dsp:spPr>
        <a:xfrm>
          <a:off x="522843" y="54552"/>
          <a:ext cx="7319804"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71" tIns="0" rIns="276671" bIns="0" numCol="1" spcCol="1270" anchor="ctr" anchorCtr="0">
          <a:noAutofit/>
        </a:bodyPr>
        <a:lstStyle/>
        <a:p>
          <a:pPr marL="0" lvl="0" indent="0" algn="l" defTabSz="488950">
            <a:lnSpc>
              <a:spcPct val="90000"/>
            </a:lnSpc>
            <a:spcBef>
              <a:spcPct val="0"/>
            </a:spcBef>
            <a:spcAft>
              <a:spcPct val="35000"/>
            </a:spcAft>
            <a:buNone/>
          </a:pPr>
          <a:r>
            <a:rPr lang="en-US" sz="1100" kern="1200" dirty="0"/>
            <a:t>Use of Standardized Order Sets</a:t>
          </a:r>
        </a:p>
      </dsp:txBody>
      <dsp:txXfrm>
        <a:off x="538695" y="70404"/>
        <a:ext cx="7288100" cy="293016"/>
      </dsp:txXfrm>
    </dsp:sp>
    <dsp:sp modelId="{CE6A2775-63AE-44C3-A61F-2D7920AABD20}">
      <dsp:nvSpPr>
        <dsp:cNvPr id="0" name=""/>
        <dsp:cNvSpPr/>
      </dsp:nvSpPr>
      <dsp:spPr>
        <a:xfrm>
          <a:off x="0" y="1090695"/>
          <a:ext cx="10456864" cy="1455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569" tIns="229108" rIns="811569"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Preop Antibiotic Selection</a:t>
          </a:r>
        </a:p>
        <a:p>
          <a:pPr marL="114300" lvl="2" indent="-57150" algn="l" defTabSz="488950">
            <a:lnSpc>
              <a:spcPct val="90000"/>
            </a:lnSpc>
            <a:spcBef>
              <a:spcPct val="0"/>
            </a:spcBef>
            <a:spcAft>
              <a:spcPct val="15000"/>
            </a:spcAft>
            <a:buFont typeface="Arial" panose="020B0604020202020204" pitchFamily="34" charset="0"/>
            <a:buChar char="•"/>
          </a:pPr>
          <a:r>
            <a:rPr lang="en-US" sz="1100" i="1" kern="1200" dirty="0"/>
            <a:t>The use of preoperative antibiotic (primary choice of Cefazolin) to reduce risk of PJI</a:t>
          </a:r>
          <a:endParaRPr lang="en-US" sz="1100" kern="1200" dirty="0"/>
        </a:p>
        <a:p>
          <a:pPr marL="57150" lvl="1" indent="-57150" algn="l" defTabSz="488950">
            <a:lnSpc>
              <a:spcPct val="90000"/>
            </a:lnSpc>
            <a:spcBef>
              <a:spcPct val="0"/>
            </a:spcBef>
            <a:spcAft>
              <a:spcPct val="15000"/>
            </a:spcAft>
            <a:buChar char="•"/>
          </a:pPr>
          <a:r>
            <a:rPr lang="en-US" sz="1100" b="1" kern="1200" dirty="0"/>
            <a:t>Tranexamic Acid use, timing of administration, dosing</a:t>
          </a:r>
        </a:p>
        <a:p>
          <a:pPr marL="114300" lvl="2" indent="-57150" algn="l" defTabSz="488950">
            <a:lnSpc>
              <a:spcPct val="90000"/>
            </a:lnSpc>
            <a:spcBef>
              <a:spcPct val="0"/>
            </a:spcBef>
            <a:spcAft>
              <a:spcPct val="15000"/>
            </a:spcAft>
            <a:buChar char="•"/>
          </a:pPr>
          <a:r>
            <a:rPr lang="en-US" sz="1100" i="1" kern="1200" dirty="0"/>
            <a:t>Use and treatment of TXA decreases postoperative blood loss and reduces the necessity of postoperative transfusions</a:t>
          </a:r>
          <a:endParaRPr lang="en-US" sz="1100" kern="1200" dirty="0"/>
        </a:p>
        <a:p>
          <a:pPr marL="57150" lvl="1" indent="-57150" algn="l" defTabSz="488950">
            <a:lnSpc>
              <a:spcPct val="90000"/>
            </a:lnSpc>
            <a:spcBef>
              <a:spcPct val="0"/>
            </a:spcBef>
            <a:spcAft>
              <a:spcPct val="15000"/>
            </a:spcAft>
            <a:buChar char="•"/>
          </a:pPr>
          <a:r>
            <a:rPr lang="en-US" sz="1100" b="1" kern="1200" dirty="0"/>
            <a:t>Early mobilization</a:t>
          </a:r>
          <a:r>
            <a:rPr lang="en-US" sz="1100" kern="1200" dirty="0"/>
            <a:t> </a:t>
          </a:r>
        </a:p>
        <a:p>
          <a:pPr marL="114300" lvl="2" indent="-57150" algn="l" defTabSz="488950">
            <a:lnSpc>
              <a:spcPct val="90000"/>
            </a:lnSpc>
            <a:spcBef>
              <a:spcPct val="0"/>
            </a:spcBef>
            <a:spcAft>
              <a:spcPct val="15000"/>
            </a:spcAft>
            <a:buFont typeface="Arial" panose="020B0604020202020204" pitchFamily="34" charset="0"/>
            <a:buChar char="•"/>
          </a:pPr>
          <a:r>
            <a:rPr lang="en-US" sz="1100" i="1" kern="1200" dirty="0"/>
            <a:t> Total Joint Replacement patients undergo early mobilization following elective hip and knee arthroplasty.</a:t>
          </a:r>
          <a:endParaRPr lang="en-US" sz="1100" kern="1200" dirty="0"/>
        </a:p>
      </dsp:txBody>
      <dsp:txXfrm>
        <a:off x="0" y="1090695"/>
        <a:ext cx="10456864" cy="1455300"/>
      </dsp:txXfrm>
    </dsp:sp>
    <dsp:sp modelId="{5DF8BB80-72BA-400F-ABFA-720DFD1AE3B8}">
      <dsp:nvSpPr>
        <dsp:cNvPr id="0" name=""/>
        <dsp:cNvSpPr/>
      </dsp:nvSpPr>
      <dsp:spPr>
        <a:xfrm>
          <a:off x="522843" y="934662"/>
          <a:ext cx="7319804"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71" tIns="0" rIns="276671" bIns="0" numCol="1" spcCol="1270" anchor="ctr" anchorCtr="0">
          <a:noAutofit/>
        </a:bodyPr>
        <a:lstStyle/>
        <a:p>
          <a:pPr marL="0" lvl="0" indent="0" algn="l" defTabSz="488950">
            <a:lnSpc>
              <a:spcPct val="90000"/>
            </a:lnSpc>
            <a:spcBef>
              <a:spcPct val="0"/>
            </a:spcBef>
            <a:spcAft>
              <a:spcPct val="35000"/>
            </a:spcAft>
            <a:buNone/>
          </a:pPr>
          <a:r>
            <a:rPr lang="en-US" sz="1100" kern="1200" dirty="0"/>
            <a:t>Clinical Practice Guidelines</a:t>
          </a:r>
        </a:p>
      </dsp:txBody>
      <dsp:txXfrm>
        <a:off x="538695" y="950514"/>
        <a:ext cx="7288100" cy="293016"/>
      </dsp:txXfrm>
    </dsp:sp>
    <dsp:sp modelId="{93F71085-D96F-4E5E-84E8-5253D2CE0D17}">
      <dsp:nvSpPr>
        <dsp:cNvPr id="0" name=""/>
        <dsp:cNvSpPr/>
      </dsp:nvSpPr>
      <dsp:spPr>
        <a:xfrm>
          <a:off x="0" y="2752184"/>
          <a:ext cx="10456864" cy="6756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569" tIns="229108" rIns="81156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In-person or online preop education class available for all total joint patients </a:t>
          </a:r>
        </a:p>
        <a:p>
          <a:pPr marL="57150" lvl="1" indent="-57150" algn="l" defTabSz="488950">
            <a:lnSpc>
              <a:spcPct val="90000"/>
            </a:lnSpc>
            <a:spcBef>
              <a:spcPct val="0"/>
            </a:spcBef>
            <a:spcAft>
              <a:spcPct val="15000"/>
            </a:spcAft>
            <a:buChar char="•"/>
          </a:pPr>
          <a:r>
            <a:rPr lang="en-US" sz="1100" kern="1200" dirty="0"/>
            <a:t>Newly updated patient education booklets</a:t>
          </a:r>
        </a:p>
      </dsp:txBody>
      <dsp:txXfrm>
        <a:off x="0" y="2752184"/>
        <a:ext cx="10456864" cy="675674"/>
      </dsp:txXfrm>
    </dsp:sp>
    <dsp:sp modelId="{C36036AC-D948-431B-B675-A74DE74044D4}">
      <dsp:nvSpPr>
        <dsp:cNvPr id="0" name=""/>
        <dsp:cNvSpPr/>
      </dsp:nvSpPr>
      <dsp:spPr>
        <a:xfrm>
          <a:off x="522843" y="2611722"/>
          <a:ext cx="7319804"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71" tIns="0" rIns="276671" bIns="0" numCol="1" spcCol="1270" anchor="ctr" anchorCtr="0">
          <a:noAutofit/>
        </a:bodyPr>
        <a:lstStyle/>
        <a:p>
          <a:pPr marL="0" lvl="0" indent="0" algn="l" defTabSz="488950">
            <a:lnSpc>
              <a:spcPct val="90000"/>
            </a:lnSpc>
            <a:spcBef>
              <a:spcPct val="0"/>
            </a:spcBef>
            <a:spcAft>
              <a:spcPct val="35000"/>
            </a:spcAft>
            <a:buNone/>
          </a:pPr>
          <a:r>
            <a:rPr lang="en-US" sz="1100" kern="1200" dirty="0"/>
            <a:t>Pre-op class and education, includes an extensive patient education booklet</a:t>
          </a:r>
        </a:p>
      </dsp:txBody>
      <dsp:txXfrm>
        <a:off x="538695" y="2627574"/>
        <a:ext cx="7288100" cy="293016"/>
      </dsp:txXfrm>
    </dsp:sp>
    <dsp:sp modelId="{2590722E-09C4-4F57-A7D0-5C11F76568B9}">
      <dsp:nvSpPr>
        <dsp:cNvPr id="0" name=""/>
        <dsp:cNvSpPr/>
      </dsp:nvSpPr>
      <dsp:spPr>
        <a:xfrm>
          <a:off x="0" y="3671517"/>
          <a:ext cx="10456864" cy="866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569" tIns="229108" rIns="81156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On-call physicians available 24/7 in office</a:t>
          </a:r>
        </a:p>
        <a:p>
          <a:pPr marL="57150" lvl="1" indent="-57150" algn="l" defTabSz="488950">
            <a:lnSpc>
              <a:spcPct val="90000"/>
            </a:lnSpc>
            <a:spcBef>
              <a:spcPct val="0"/>
            </a:spcBef>
            <a:spcAft>
              <a:spcPct val="15000"/>
            </a:spcAft>
            <a:buChar char="•"/>
          </a:pPr>
          <a:r>
            <a:rPr lang="en-US" sz="1100" kern="1200" dirty="0"/>
            <a:t>After-Hours Clinic available for any post op concerns in the evenings 5:00pm – 7:30pm</a:t>
          </a:r>
        </a:p>
        <a:p>
          <a:pPr marL="57150" lvl="1" indent="-57150" algn="l" defTabSz="488950">
            <a:lnSpc>
              <a:spcPct val="90000"/>
            </a:lnSpc>
            <a:spcBef>
              <a:spcPct val="0"/>
            </a:spcBef>
            <a:spcAft>
              <a:spcPct val="15000"/>
            </a:spcAft>
            <a:buChar char="•"/>
          </a:pPr>
          <a:r>
            <a:rPr lang="en-US" sz="1100" kern="1200" dirty="0"/>
            <a:t>Montgomery Walk-In clinic available as another resource for post op concerns for patients during normal business hours</a:t>
          </a:r>
        </a:p>
      </dsp:txBody>
      <dsp:txXfrm>
        <a:off x="0" y="3671517"/>
        <a:ext cx="10456864" cy="866250"/>
      </dsp:txXfrm>
    </dsp:sp>
    <dsp:sp modelId="{399C6E36-DC46-453B-A02A-23DF6D22BAA6}">
      <dsp:nvSpPr>
        <dsp:cNvPr id="0" name=""/>
        <dsp:cNvSpPr/>
      </dsp:nvSpPr>
      <dsp:spPr>
        <a:xfrm>
          <a:off x="522843" y="3509157"/>
          <a:ext cx="7319804"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71" tIns="0" rIns="276671" bIns="0" numCol="1" spcCol="1270" anchor="ctr" anchorCtr="0">
          <a:noAutofit/>
        </a:bodyPr>
        <a:lstStyle/>
        <a:p>
          <a:pPr marL="0" lvl="0" indent="0" algn="l" defTabSz="488950">
            <a:lnSpc>
              <a:spcPct val="90000"/>
            </a:lnSpc>
            <a:spcBef>
              <a:spcPct val="0"/>
            </a:spcBef>
            <a:spcAft>
              <a:spcPct val="35000"/>
            </a:spcAft>
            <a:buNone/>
          </a:pPr>
          <a:r>
            <a:rPr lang="en-US" sz="1100" kern="1200" dirty="0"/>
            <a:t>Care Team Availability</a:t>
          </a:r>
        </a:p>
      </dsp:txBody>
      <dsp:txXfrm>
        <a:off x="538695" y="3525009"/>
        <a:ext cx="7288100"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8CE1E7-8BE9-4C13-99A9-1E9BAEB575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6BEB47-83DD-4B7E-AE60-71D6A8A68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A55A61-2256-4D7E-8022-50942ACB25B0}" type="datetimeFigureOut">
              <a:rPr lang="en-US" smtClean="0"/>
              <a:t>6/23/2026</a:t>
            </a:fld>
            <a:endParaRPr lang="en-US"/>
          </a:p>
        </p:txBody>
      </p:sp>
      <p:sp>
        <p:nvSpPr>
          <p:cNvPr id="4" name="Footer Placeholder 3">
            <a:extLst>
              <a:ext uri="{FF2B5EF4-FFF2-40B4-BE49-F238E27FC236}">
                <a16:creationId xmlns:a16="http://schemas.microsoft.com/office/drawing/2014/main" id="{0754B150-EB85-4A2C-99A5-605C354C3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D4E549-D24D-4440-B439-7BF305FAA4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23499F-886B-45F0-8C99-66AF39EFCC1C}" type="slidenum">
              <a:rPr lang="en-US" smtClean="0"/>
              <a:t>‹#›</a:t>
            </a:fld>
            <a:endParaRPr lang="en-US"/>
          </a:p>
        </p:txBody>
      </p:sp>
    </p:spTree>
    <p:extLst>
      <p:ext uri="{BB962C8B-B14F-4D97-AF65-F5344CB8AC3E}">
        <p14:creationId xmlns:p14="http://schemas.microsoft.com/office/powerpoint/2010/main" val="1289196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A48FB-9CF1-45BC-BF02-9B16CC5A4188}"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D1AAB-5AED-4BEE-BA68-B1D5E5BAE0EF}" type="slidenum">
              <a:rPr lang="en-US" smtClean="0"/>
              <a:t>‹#›</a:t>
            </a:fld>
            <a:endParaRPr lang="en-US"/>
          </a:p>
        </p:txBody>
      </p:sp>
    </p:spTree>
    <p:extLst>
      <p:ext uri="{BB962C8B-B14F-4D97-AF65-F5344CB8AC3E}">
        <p14:creationId xmlns:p14="http://schemas.microsoft.com/office/powerpoint/2010/main" val="3510296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194029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0DE4-29E1-4A53-A9E5-54E196093680}"/>
              </a:ext>
            </a:extLst>
          </p:cNvPr>
          <p:cNvSpPr>
            <a:spLocks noGrp="1"/>
          </p:cNvSpPr>
          <p:nvPr>
            <p:ph type="ctrTitle"/>
          </p:nvPr>
        </p:nvSpPr>
        <p:spPr>
          <a:xfrm>
            <a:off x="1524000" y="2069431"/>
            <a:ext cx="9144000" cy="814889"/>
          </a:xfrm>
        </p:spPr>
        <p:txBody>
          <a:bodyPr anchor="b"/>
          <a:lstStyle>
            <a:lvl1pPr algn="ctr">
              <a:defRPr sz="4800" b="1"/>
            </a:lvl1pPr>
          </a:lstStyle>
          <a:p>
            <a:r>
              <a:rPr lang="en-US"/>
              <a:t>Click to edit Master title style</a:t>
            </a:r>
          </a:p>
        </p:txBody>
      </p:sp>
      <p:sp>
        <p:nvSpPr>
          <p:cNvPr id="3" name="Subtitle 2">
            <a:extLst>
              <a:ext uri="{FF2B5EF4-FFF2-40B4-BE49-F238E27FC236}">
                <a16:creationId xmlns:a16="http://schemas.microsoft.com/office/drawing/2014/main" id="{9B52B2FC-F0A3-48B4-8489-2B4085890CE2}"/>
              </a:ext>
            </a:extLst>
          </p:cNvPr>
          <p:cNvSpPr>
            <a:spLocks noGrp="1"/>
          </p:cNvSpPr>
          <p:nvPr>
            <p:ph type="subTitle" idx="1"/>
          </p:nvPr>
        </p:nvSpPr>
        <p:spPr>
          <a:xfrm>
            <a:off x="1524000" y="2976396"/>
            <a:ext cx="9144000" cy="546450"/>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AF673B29-4B94-70EC-CF40-0D7B0F9B3DE8}"/>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89938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2C97-A32A-4378-BC8C-61628CC7A2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7BF12-F870-4AEE-8F08-EDA3E797C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EEDA77D-8D2D-FC15-6D5B-D1834DCF40EF}"/>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DC621946-80DC-C9BB-DDCB-2A0ADBD33621}"/>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D0CF59F3-453E-13CE-E99E-EA757733EBC8}"/>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92132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02027-9D05-4070-9BE6-1053CFB383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93537-9CFC-4CFF-AD30-BBE2B560C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A026A1-E16C-514C-EED1-946D44BFEAAA}"/>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325CA78F-0693-5B05-1D8C-0D6173DC59FF}"/>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2D06FEA8-C028-85CE-CB88-52ADBC8486BB}"/>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134311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023538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9F8C-F957-4FB8-9B4F-F7415D62F7B6}"/>
              </a:ext>
            </a:extLst>
          </p:cNvPr>
          <p:cNvSpPr>
            <a:spLocks noGrp="1"/>
          </p:cNvSpPr>
          <p:nvPr>
            <p:ph type="title"/>
          </p:nvPr>
        </p:nvSpPr>
        <p:spPr/>
        <p:txBody>
          <a:bodyPr/>
          <a:lstStyle>
            <a:lvl1pPr>
              <a:defRPr>
                <a:solidFill>
                  <a:srgbClr val="152E5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7EA8E74-6AB0-451B-9952-8B046137A0DC}"/>
              </a:ext>
            </a:extLst>
          </p:cNvPr>
          <p:cNvSpPr>
            <a:spLocks noGrp="1"/>
          </p:cNvSpPr>
          <p:nvPr>
            <p:ph idx="1"/>
          </p:nvPr>
        </p:nvSpPr>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5652402-928E-3BB6-EFB4-DE85A548290C}"/>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118939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210E-8273-46FB-9E31-38B7C3670F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8F9DC6-FE1C-4AD2-AB87-C20E1B679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75FC09-1FEC-4166-8DC3-439AA697791A}"/>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D1E0D6E-4E91-4797-B0EB-8DEBEA504F58}"/>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018ABF95-01A5-292F-6660-526DFA7C845E}"/>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27918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9327-B3EF-4193-B14F-9D82EE520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0F71B-4369-4A4E-B97A-3A295390E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94CA8-8113-4C3B-BCBF-10CFF880C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43E5109-8C7F-F458-6221-D955EFFF3AEF}"/>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9" name="Footer Placeholder 4">
            <a:extLst>
              <a:ext uri="{FF2B5EF4-FFF2-40B4-BE49-F238E27FC236}">
                <a16:creationId xmlns:a16="http://schemas.microsoft.com/office/drawing/2014/main" id="{F47627C7-04B6-FDFE-4254-6B4F2CFBBAB6}"/>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2D0EBD6D-3E00-96A7-FA0E-9B146989FB1A}"/>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69792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D5CC-D297-4DC8-828D-AB76376F1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04F667-3114-4CC0-AA00-8F47DC22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66DBD-D065-4ED6-9823-90470819FD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C6D8C-57D9-43B1-8681-A834EA85F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BDC9D-FB80-4A1F-9994-94CDAE1B0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B136D2B-03CE-7C17-29C5-07FDFB131172}"/>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11" name="Footer Placeholder 4">
            <a:extLst>
              <a:ext uri="{FF2B5EF4-FFF2-40B4-BE49-F238E27FC236}">
                <a16:creationId xmlns:a16="http://schemas.microsoft.com/office/drawing/2014/main" id="{7CF0A56B-C745-A3CD-66F2-D37C08E13BDD}"/>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76572EEF-1926-BEBA-619D-AB6057EF3A14}"/>
              </a:ext>
            </a:extLst>
          </p:cNvPr>
          <p:cNvSpPr>
            <a:spLocks noGrp="1"/>
          </p:cNvSpPr>
          <p:nvPr>
            <p:ph type="sldNum" sz="quarter" idx="12"/>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380893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FDC1-799F-4876-9DF3-DE850266D243}"/>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B9B765FE-5F6B-F2DE-5DF6-AB89703243B8}"/>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7" name="Footer Placeholder 4">
            <a:extLst>
              <a:ext uri="{FF2B5EF4-FFF2-40B4-BE49-F238E27FC236}">
                <a16:creationId xmlns:a16="http://schemas.microsoft.com/office/drawing/2014/main" id="{CF657A4D-7206-2FC3-A024-F2125A63D745}"/>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DD3703AD-F765-4CDD-1A3D-737C37B818C3}"/>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367311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C418445-5E2B-2C3B-9CC6-3A25A793CFB9}"/>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6" name="Footer Placeholder 4">
            <a:extLst>
              <a:ext uri="{FF2B5EF4-FFF2-40B4-BE49-F238E27FC236}">
                <a16:creationId xmlns:a16="http://schemas.microsoft.com/office/drawing/2014/main" id="{6F2DE4BC-40B6-7C5A-7A90-D06D3B340EA5}"/>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0394112A-83B2-C581-5DB8-2963824257EE}"/>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285774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D636-4EDD-422F-BD1D-2059877F8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36B74-856A-4EC1-A736-B781DF614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039C0-BE12-41AD-BC78-DE9BD206F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219D0DC7-6B33-6573-9A41-52F632CB2ABD}"/>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9" name="Footer Placeholder 4">
            <a:extLst>
              <a:ext uri="{FF2B5EF4-FFF2-40B4-BE49-F238E27FC236}">
                <a16:creationId xmlns:a16="http://schemas.microsoft.com/office/drawing/2014/main" id="{135D4602-582B-D17D-546D-2512C0C3B2AB}"/>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EA363612-DB49-6D3E-045D-C43C99CBF9C3}"/>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312916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33DC-8D4C-49F3-9FDE-B520CFF75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71FFFA-168B-43B4-B9A0-6F1B4DA29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D21D84-4097-41AF-993B-F4174361D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D1C11F7-61C0-9D76-4FD2-50BDC3052BD3}"/>
              </a:ext>
            </a:extLst>
          </p:cNvPr>
          <p:cNvSpPr>
            <a:spLocks noGrp="1"/>
          </p:cNvSpPr>
          <p:nvPr>
            <p:ph type="dt" sz="half" idx="10"/>
          </p:nvPr>
        </p:nvSpPr>
        <p:spPr>
          <a:xfrm>
            <a:off x="3352800" y="6281044"/>
            <a:ext cx="2743200" cy="365125"/>
          </a:xfrm>
          <a:prstGeom prst="rect">
            <a:avLst/>
          </a:prstGeom>
        </p:spPr>
        <p:txBody>
          <a:bodyPr/>
          <a:lstStyle/>
          <a:p>
            <a:endParaRPr lang="en-US" dirty="0"/>
          </a:p>
        </p:txBody>
      </p:sp>
      <p:sp>
        <p:nvSpPr>
          <p:cNvPr id="9" name="Footer Placeholder 4">
            <a:extLst>
              <a:ext uri="{FF2B5EF4-FFF2-40B4-BE49-F238E27FC236}">
                <a16:creationId xmlns:a16="http://schemas.microsoft.com/office/drawing/2014/main" id="{121D8202-6D4B-5A7E-7006-4213A6C5F51B}"/>
              </a:ext>
            </a:extLst>
          </p:cNvPr>
          <p:cNvSpPr>
            <a:spLocks noGrp="1"/>
          </p:cNvSpPr>
          <p:nvPr>
            <p:ph type="ftr" sz="quarter" idx="11"/>
          </p:nvPr>
        </p:nvSpPr>
        <p:spPr>
          <a:xfrm>
            <a:off x="6272509" y="6281044"/>
            <a:ext cx="2846295"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17B5115F-4B80-35EE-9309-15FD9894A5FA}"/>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95006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FB47D4-2EF1-499F-863E-E06A6E3E5EB5}"/>
              </a:ext>
            </a:extLst>
          </p:cNvPr>
          <p:cNvSpPr/>
          <p:nvPr userDrawn="1"/>
        </p:nvSpPr>
        <p:spPr>
          <a:xfrm>
            <a:off x="0" y="-4207"/>
            <a:ext cx="12192000" cy="226137"/>
          </a:xfrm>
          <a:prstGeom prst="rect">
            <a:avLst/>
          </a:prstGeom>
          <a:solidFill>
            <a:srgbClr val="152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2D3F02-FD0A-4017-ADB9-9D06C7BC68B2}"/>
              </a:ext>
            </a:extLst>
          </p:cNvPr>
          <p:cNvPicPr>
            <a:picLocks noChangeAspect="1"/>
          </p:cNvPicPr>
          <p:nvPr userDrawn="1"/>
        </p:nvPicPr>
        <p:blipFill>
          <a:blip r:embed="rId14"/>
          <a:stretch>
            <a:fillRect/>
          </a:stretch>
        </p:blipFill>
        <p:spPr>
          <a:xfrm>
            <a:off x="486878" y="0"/>
            <a:ext cx="584200" cy="1257300"/>
          </a:xfrm>
          <a:prstGeom prst="rect">
            <a:avLst/>
          </a:prstGeom>
        </p:spPr>
      </p:pic>
      <p:sp>
        <p:nvSpPr>
          <p:cNvPr id="12" name="Rectangle 11">
            <a:extLst>
              <a:ext uri="{FF2B5EF4-FFF2-40B4-BE49-F238E27FC236}">
                <a16:creationId xmlns:a16="http://schemas.microsoft.com/office/drawing/2014/main" id="{32DF33C6-4963-4100-B963-1959A70EDD30}"/>
              </a:ext>
            </a:extLst>
          </p:cNvPr>
          <p:cNvSpPr/>
          <p:nvPr userDrawn="1"/>
        </p:nvSpPr>
        <p:spPr>
          <a:xfrm>
            <a:off x="0" y="6097995"/>
            <a:ext cx="12192000" cy="760005"/>
          </a:xfrm>
          <a:prstGeom prst="rect">
            <a:avLst/>
          </a:prstGeom>
          <a:solidFill>
            <a:srgbClr val="152E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7A96498-F22D-4A96-963E-8E6A22356D24}"/>
              </a:ext>
            </a:extLst>
          </p:cNvPr>
          <p:cNvPicPr>
            <a:picLocks noChangeAspect="1"/>
          </p:cNvPicPr>
          <p:nvPr userDrawn="1"/>
        </p:nvPicPr>
        <p:blipFill>
          <a:blip r:embed="rId15"/>
          <a:stretch>
            <a:fillRect/>
          </a:stretch>
        </p:blipFill>
        <p:spPr>
          <a:xfrm>
            <a:off x="10036134" y="6224996"/>
            <a:ext cx="1981200" cy="497002"/>
          </a:xfrm>
          <a:prstGeom prst="rect">
            <a:avLst/>
          </a:prstGeom>
        </p:spPr>
      </p:pic>
      <p:sp>
        <p:nvSpPr>
          <p:cNvPr id="2" name="Title Placeholder 1">
            <a:extLst>
              <a:ext uri="{FF2B5EF4-FFF2-40B4-BE49-F238E27FC236}">
                <a16:creationId xmlns:a16="http://schemas.microsoft.com/office/drawing/2014/main" id="{FD12080C-6282-44BC-A156-4D4618EEA8A5}"/>
              </a:ext>
            </a:extLst>
          </p:cNvPr>
          <p:cNvSpPr>
            <a:spLocks noGrp="1"/>
          </p:cNvSpPr>
          <p:nvPr>
            <p:ph type="title"/>
          </p:nvPr>
        </p:nvSpPr>
        <p:spPr>
          <a:xfrm>
            <a:off x="1405288" y="365125"/>
            <a:ext cx="99485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B8AC8-890D-47FC-B4AE-CDEAD9C489DB}"/>
              </a:ext>
            </a:extLst>
          </p:cNvPr>
          <p:cNvSpPr>
            <a:spLocks noGrp="1"/>
          </p:cNvSpPr>
          <p:nvPr>
            <p:ph type="body" idx="1"/>
          </p:nvPr>
        </p:nvSpPr>
        <p:spPr>
          <a:xfrm>
            <a:off x="1405288" y="1825625"/>
            <a:ext cx="9948511" cy="403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B28485-2510-45E7-96F2-7C676519EE43}"/>
              </a:ext>
            </a:extLst>
          </p:cNvPr>
          <p:cNvSpPr>
            <a:spLocks noGrp="1"/>
          </p:cNvSpPr>
          <p:nvPr>
            <p:ph type="sldNum" sz="quarter" idx="4"/>
          </p:nvPr>
        </p:nvSpPr>
        <p:spPr>
          <a:xfrm>
            <a:off x="433091" y="6281044"/>
            <a:ext cx="2743200" cy="365125"/>
          </a:xfrm>
          <a:prstGeom prst="rect">
            <a:avLst/>
          </a:prstGeom>
        </p:spPr>
        <p:txBody>
          <a:bodyPr vert="horz" lIns="91440" tIns="45720" rIns="91440" bIns="45720" rtlCol="0" anchor="ctr"/>
          <a:lstStyle>
            <a:lvl1pPr algn="l">
              <a:defRPr sz="1200">
                <a:solidFill>
                  <a:schemeClr val="bg1"/>
                </a:solidFill>
              </a:defRPr>
            </a:lvl1pPr>
          </a:lstStyle>
          <a:p>
            <a:fld id="{708A96C8-5C19-4625-A760-C8FC1B4ACD78}" type="slidenum">
              <a:rPr lang="en-US" smtClean="0"/>
              <a:pPr/>
              <a:t>‹#›</a:t>
            </a:fld>
            <a:endParaRPr lang="en-US" dirty="0">
              <a:solidFill>
                <a:schemeClr val="bg1"/>
              </a:solidFill>
            </a:endParaRPr>
          </a:p>
        </p:txBody>
      </p:sp>
    </p:spTree>
    <p:extLst>
      <p:ext uri="{BB962C8B-B14F-4D97-AF65-F5344CB8AC3E}">
        <p14:creationId xmlns:p14="http://schemas.microsoft.com/office/powerpoint/2010/main" val="46582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jacc.org/doi/10.1016/j.jacc.2023.03.393" TargetMode="External"/><Relationship Id="rId4" Type="http://schemas.openxmlformats.org/officeDocument/2006/relationships/hyperlink" Target="https://www.guidelinecentral.com/insights/acc-inpatient-hf-guidelines-spotlight/"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344" y="631625"/>
            <a:ext cx="8652715" cy="2364087"/>
          </a:xfrm>
        </p:spPr>
        <p:txBody>
          <a:bodyPr>
            <a:normAutofit fontScale="90000"/>
          </a:bodyPr>
          <a:lstStyle/>
          <a:p>
            <a:r>
              <a:rPr lang="en-US" dirty="0"/>
              <a:t>TCHHN Joint Commission Disease Specific Care Certification Programs</a:t>
            </a:r>
            <a:br>
              <a:rPr lang="en-US" dirty="0"/>
            </a:br>
            <a:r>
              <a:rPr lang="en-US" dirty="0"/>
              <a:t>Provider Education	</a:t>
            </a:r>
          </a:p>
        </p:txBody>
      </p:sp>
      <p:sp>
        <p:nvSpPr>
          <p:cNvPr id="3" name="Subtitle 2"/>
          <p:cNvSpPr>
            <a:spLocks noGrp="1"/>
          </p:cNvSpPr>
          <p:nvPr>
            <p:ph type="subTitle" idx="1"/>
          </p:nvPr>
        </p:nvSpPr>
        <p:spPr>
          <a:xfrm>
            <a:off x="3079292" y="3207156"/>
            <a:ext cx="6400800" cy="2636448"/>
          </a:xfrm>
        </p:spPr>
        <p:txBody>
          <a:bodyPr>
            <a:normAutofit fontScale="92500" lnSpcReduction="10000"/>
          </a:bodyPr>
          <a:lstStyle/>
          <a:p>
            <a:r>
              <a:rPr lang="en-US" dirty="0"/>
              <a:t>VAD </a:t>
            </a:r>
          </a:p>
          <a:p>
            <a:r>
              <a:rPr lang="en-US" dirty="0"/>
              <a:t>Palliative Care </a:t>
            </a:r>
          </a:p>
          <a:p>
            <a:r>
              <a:rPr lang="en-US" dirty="0"/>
              <a:t>Primary Stroke Care</a:t>
            </a:r>
          </a:p>
          <a:p>
            <a:r>
              <a:rPr lang="en-US" dirty="0"/>
              <a:t>Advanced Heart Failure </a:t>
            </a:r>
          </a:p>
          <a:p>
            <a:r>
              <a:rPr lang="en-US" dirty="0"/>
              <a:t>Inpatient Diabetes Care</a:t>
            </a:r>
          </a:p>
          <a:p>
            <a:r>
              <a:rPr lang="en-US" dirty="0"/>
              <a:t>Total Hip and Knee Replacement </a:t>
            </a:r>
          </a:p>
        </p:txBody>
      </p:sp>
      <p:pic>
        <p:nvPicPr>
          <p:cNvPr id="4" name="Picture 3">
            <a:extLst>
              <a:ext uri="{FF2B5EF4-FFF2-40B4-BE49-F238E27FC236}">
                <a16:creationId xmlns:a16="http://schemas.microsoft.com/office/drawing/2014/main" id="{3D425689-F835-40CA-84B6-4223E85E1ADE}"/>
              </a:ext>
            </a:extLst>
          </p:cNvPr>
          <p:cNvPicPr>
            <a:picLocks noChangeAspect="1"/>
          </p:cNvPicPr>
          <p:nvPr/>
        </p:nvPicPr>
        <p:blipFill>
          <a:blip r:embed="rId2"/>
          <a:stretch>
            <a:fillRect/>
          </a:stretch>
        </p:blipFill>
        <p:spPr>
          <a:xfrm>
            <a:off x="1248352" y="1158523"/>
            <a:ext cx="1322808" cy="1310290"/>
          </a:xfrm>
          <a:prstGeom prst="rect">
            <a:avLst/>
          </a:prstGeom>
        </p:spPr>
      </p:pic>
      <p:sp>
        <p:nvSpPr>
          <p:cNvPr id="5" name="TextBox 4">
            <a:extLst>
              <a:ext uri="{FF2B5EF4-FFF2-40B4-BE49-F238E27FC236}">
                <a16:creationId xmlns:a16="http://schemas.microsoft.com/office/drawing/2014/main" id="{A43B6C2E-2E82-937A-AF64-A063A5BA9EAA}"/>
              </a:ext>
            </a:extLst>
          </p:cNvPr>
          <p:cNvSpPr txBox="1"/>
          <p:nvPr/>
        </p:nvSpPr>
        <p:spPr>
          <a:xfrm>
            <a:off x="10205047" y="5720494"/>
            <a:ext cx="1311217" cy="246221"/>
          </a:xfrm>
          <a:prstGeom prst="rect">
            <a:avLst/>
          </a:prstGeom>
          <a:noFill/>
        </p:spPr>
        <p:txBody>
          <a:bodyPr wrap="square" rtlCol="0">
            <a:spAutoFit/>
          </a:bodyPr>
          <a:lstStyle/>
          <a:p>
            <a:r>
              <a:rPr lang="en-US" sz="1000" dirty="0"/>
              <a:t>Updated June 2026</a:t>
            </a:r>
          </a:p>
        </p:txBody>
      </p:sp>
    </p:spTree>
    <p:extLst>
      <p:ext uri="{BB962C8B-B14F-4D97-AF65-F5344CB8AC3E}">
        <p14:creationId xmlns:p14="http://schemas.microsoft.com/office/powerpoint/2010/main" val="145464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92D982-D599-20F8-7095-D3D1A0BDD4CC}"/>
              </a:ext>
            </a:extLst>
          </p:cNvPr>
          <p:cNvSpPr>
            <a:spLocks noGrp="1"/>
          </p:cNvSpPr>
          <p:nvPr>
            <p:ph type="title"/>
          </p:nvPr>
        </p:nvSpPr>
        <p:spPr>
          <a:xfrm>
            <a:off x="1405288" y="365125"/>
            <a:ext cx="9948511" cy="244475"/>
          </a:xfrm>
        </p:spPr>
        <p:txBody>
          <a:bodyPr>
            <a:normAutofit fontScale="90000"/>
          </a:bodyPr>
          <a:lstStyle/>
          <a:p>
            <a:r>
              <a:rPr lang="en-US" dirty="0"/>
              <a:t>Inpatient Diabetes Program Specifics</a:t>
            </a:r>
          </a:p>
        </p:txBody>
      </p:sp>
      <p:sp>
        <p:nvSpPr>
          <p:cNvPr id="3" name="Slide Number Placeholder 2">
            <a:extLst>
              <a:ext uri="{FF2B5EF4-FFF2-40B4-BE49-F238E27FC236}">
                <a16:creationId xmlns:a16="http://schemas.microsoft.com/office/drawing/2014/main" id="{B6CC8856-6020-BF61-AD60-6DC61C44801A}"/>
              </a:ext>
            </a:extLst>
          </p:cNvPr>
          <p:cNvSpPr>
            <a:spLocks noGrp="1"/>
          </p:cNvSpPr>
          <p:nvPr>
            <p:ph type="sldNum" sz="quarter" idx="4"/>
          </p:nvPr>
        </p:nvSpPr>
        <p:spPr/>
        <p:txBody>
          <a:bodyPr/>
          <a:lstStyle/>
          <a:p>
            <a:fld id="{6D4971EE-A8FC-7342-9129-D29C004D3DCF}" type="slidenum">
              <a:rPr lang="en-US" smtClean="0"/>
              <a:pPr/>
              <a:t>10</a:t>
            </a:fld>
            <a:endParaRPr lang="en-US" dirty="0"/>
          </a:p>
        </p:txBody>
      </p:sp>
      <p:graphicFrame>
        <p:nvGraphicFramePr>
          <p:cNvPr id="7" name="Content Placeholder 8">
            <a:extLst>
              <a:ext uri="{FF2B5EF4-FFF2-40B4-BE49-F238E27FC236}">
                <a16:creationId xmlns:a16="http://schemas.microsoft.com/office/drawing/2014/main" id="{83383996-8BBF-F4F8-F15D-4E893CF499BB}"/>
              </a:ext>
            </a:extLst>
          </p:cNvPr>
          <p:cNvGraphicFramePr>
            <a:graphicFrameLocks/>
          </p:cNvGraphicFramePr>
          <p:nvPr/>
        </p:nvGraphicFramePr>
        <p:xfrm>
          <a:off x="609600" y="840828"/>
          <a:ext cx="11077903" cy="5830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031FECF-92DB-30D2-3B01-925F3D3B0EB0}"/>
              </a:ext>
            </a:extLst>
          </p:cNvPr>
          <p:cNvSpPr txBox="1"/>
          <p:nvPr/>
        </p:nvSpPr>
        <p:spPr>
          <a:xfrm>
            <a:off x="880820" y="5292366"/>
            <a:ext cx="10430360" cy="1015659"/>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171450" marR="0" lvl="0" indent="-171450" defTabSz="4572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ptos" panose="02110004020202020204"/>
                <a:sym typeface="Calibri"/>
              </a:rPr>
              <a:t>Utilized for patients who have never tried a CGM in the past. </a:t>
            </a:r>
          </a:p>
          <a:p>
            <a:pPr marL="171450" marR="0" lvl="0" indent="-171450" defTabSz="4572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ptos" panose="02110004020202020204"/>
                <a:sym typeface="Calibri"/>
              </a:rPr>
              <a:t>Specific requirements must be met for a patient to be offered a CGM sample.</a:t>
            </a:r>
          </a:p>
          <a:p>
            <a:pPr marL="171450" marR="0" lvl="0" indent="-171450" defTabSz="4572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ptos" panose="02110004020202020204"/>
                <a:sym typeface="Calibri"/>
              </a:rPr>
              <a:t>**Sample CGMs are not provided as replacements for patients who have their own supplies at home.**</a:t>
            </a:r>
          </a:p>
          <a:p>
            <a:pPr marL="171450" marR="0" lvl="0" indent="-171450" defTabSz="4572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ptos" panose="02110004020202020204"/>
                <a:sym typeface="Calibri"/>
              </a:rPr>
              <a:t>Coverage is not determined when a sample is provided. Patient is instructed to see their PCP or Endocrinologist for a prescription.</a:t>
            </a:r>
          </a:p>
          <a:p>
            <a:pPr marL="171450" marR="0" lvl="0" indent="-171450" defTabSz="45720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Aptos" panose="02110004020202020204"/>
              <a:sym typeface="Calibri"/>
            </a:endParaRPr>
          </a:p>
        </p:txBody>
      </p:sp>
    </p:spTree>
    <p:extLst>
      <p:ext uri="{BB962C8B-B14F-4D97-AF65-F5344CB8AC3E}">
        <p14:creationId xmlns:p14="http://schemas.microsoft.com/office/powerpoint/2010/main" val="400392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7E0E-40C8-FAB5-BAC1-4AF3CC962E62}"/>
              </a:ext>
            </a:extLst>
          </p:cNvPr>
          <p:cNvSpPr>
            <a:spLocks noGrp="1"/>
          </p:cNvSpPr>
          <p:nvPr>
            <p:ph type="title"/>
          </p:nvPr>
        </p:nvSpPr>
        <p:spPr>
          <a:xfrm>
            <a:off x="1328057" y="263963"/>
            <a:ext cx="9948511" cy="445758"/>
          </a:xfrm>
        </p:spPr>
        <p:txBody>
          <a:bodyPr>
            <a:normAutofit fontScale="90000"/>
          </a:bodyPr>
          <a:lstStyle/>
          <a:p>
            <a:r>
              <a:rPr lang="en-US" dirty="0"/>
              <a:t>Inpatient Diabetes Program Specifics</a:t>
            </a:r>
          </a:p>
        </p:txBody>
      </p:sp>
      <p:sp>
        <p:nvSpPr>
          <p:cNvPr id="4" name="Slide Number Placeholder 3">
            <a:extLst>
              <a:ext uri="{FF2B5EF4-FFF2-40B4-BE49-F238E27FC236}">
                <a16:creationId xmlns:a16="http://schemas.microsoft.com/office/drawing/2014/main" id="{0BD39658-748E-135F-7976-055D4FF93F03}"/>
              </a:ext>
            </a:extLst>
          </p:cNvPr>
          <p:cNvSpPr>
            <a:spLocks noGrp="1"/>
          </p:cNvSpPr>
          <p:nvPr>
            <p:ph type="sldNum" sz="quarter" idx="4"/>
          </p:nvPr>
        </p:nvSpPr>
        <p:spPr/>
        <p:txBody>
          <a:bodyPr/>
          <a:lstStyle/>
          <a:p>
            <a:fld id="{708A96C8-5C19-4625-A760-C8FC1B4ACD78}" type="slidenum">
              <a:rPr lang="en-US" smtClean="0"/>
              <a:pPr/>
              <a:t>11</a:t>
            </a:fld>
            <a:endParaRPr lang="en-US" dirty="0">
              <a:solidFill>
                <a:schemeClr val="bg1"/>
              </a:solidFill>
            </a:endParaRPr>
          </a:p>
        </p:txBody>
      </p:sp>
      <p:graphicFrame>
        <p:nvGraphicFramePr>
          <p:cNvPr id="5" name="Content Placeholder 8">
            <a:extLst>
              <a:ext uri="{FF2B5EF4-FFF2-40B4-BE49-F238E27FC236}">
                <a16:creationId xmlns:a16="http://schemas.microsoft.com/office/drawing/2014/main" id="{F6511509-9FCC-A35F-80A5-666D7E63CF3B}"/>
              </a:ext>
            </a:extLst>
          </p:cNvPr>
          <p:cNvGraphicFramePr>
            <a:graphicFrameLocks/>
          </p:cNvGraphicFramePr>
          <p:nvPr>
            <p:extLst>
              <p:ext uri="{D42A27DB-BD31-4B8C-83A1-F6EECF244321}">
                <p14:modId xmlns:p14="http://schemas.microsoft.com/office/powerpoint/2010/main" val="4028084126"/>
              </p:ext>
            </p:extLst>
          </p:nvPr>
        </p:nvGraphicFramePr>
        <p:xfrm>
          <a:off x="1328057" y="851967"/>
          <a:ext cx="10517037" cy="542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8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32ED-9506-43B9-B1D9-4EDDF2759142}"/>
              </a:ext>
            </a:extLst>
          </p:cNvPr>
          <p:cNvSpPr>
            <a:spLocks noGrp="1"/>
          </p:cNvSpPr>
          <p:nvPr>
            <p:ph type="title"/>
          </p:nvPr>
        </p:nvSpPr>
        <p:spPr/>
        <p:txBody>
          <a:bodyPr/>
          <a:lstStyle/>
          <a:p>
            <a:r>
              <a:rPr lang="en-US" dirty="0"/>
              <a:t>Advanced Hip and Knee Program</a:t>
            </a:r>
          </a:p>
        </p:txBody>
      </p:sp>
      <p:graphicFrame>
        <p:nvGraphicFramePr>
          <p:cNvPr id="5" name="Content Placeholder 4">
            <a:extLst>
              <a:ext uri="{FF2B5EF4-FFF2-40B4-BE49-F238E27FC236}">
                <a16:creationId xmlns:a16="http://schemas.microsoft.com/office/drawing/2014/main" id="{574C2B72-7860-92CB-6CF3-C7C3EC724EF5}"/>
              </a:ext>
            </a:extLst>
          </p:cNvPr>
          <p:cNvGraphicFramePr>
            <a:graphicFrameLocks noGrp="1"/>
          </p:cNvGraphicFramePr>
          <p:nvPr>
            <p:ph idx="1"/>
          </p:nvPr>
        </p:nvGraphicFramePr>
        <p:xfrm>
          <a:off x="1166176" y="1402081"/>
          <a:ext cx="10456864" cy="459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9D0C22-C69D-B171-DC24-AFBC10F75B6C}"/>
              </a:ext>
            </a:extLst>
          </p:cNvPr>
          <p:cNvSpPr>
            <a:spLocks noGrp="1"/>
          </p:cNvSpPr>
          <p:nvPr>
            <p:ph type="sldNum" sz="quarter" idx="4"/>
          </p:nvPr>
        </p:nvSpPr>
        <p:spPr/>
        <p:txBody>
          <a:bodyPr/>
          <a:lstStyle/>
          <a:p>
            <a:fld id="{708A96C8-5C19-4625-A760-C8FC1B4ACD78}" type="slidenum">
              <a:rPr lang="en-US" smtClean="0"/>
              <a:pPr/>
              <a:t>12</a:t>
            </a:fld>
            <a:endParaRPr lang="en-US" dirty="0">
              <a:solidFill>
                <a:schemeClr val="bg1"/>
              </a:solidFill>
            </a:endParaRPr>
          </a:p>
        </p:txBody>
      </p:sp>
    </p:spTree>
    <p:extLst>
      <p:ext uri="{BB962C8B-B14F-4D97-AF65-F5344CB8AC3E}">
        <p14:creationId xmlns:p14="http://schemas.microsoft.com/office/powerpoint/2010/main" val="294084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EEA8-9EDC-EA23-3B03-05E3A12A7AEB}"/>
              </a:ext>
            </a:extLst>
          </p:cNvPr>
          <p:cNvSpPr>
            <a:spLocks noGrp="1"/>
          </p:cNvSpPr>
          <p:nvPr>
            <p:ph type="title"/>
          </p:nvPr>
        </p:nvSpPr>
        <p:spPr>
          <a:xfrm>
            <a:off x="1337094" y="365126"/>
            <a:ext cx="10016705" cy="724651"/>
          </a:xfrm>
        </p:spPr>
        <p:txBody>
          <a:bodyPr>
            <a:normAutofit fontScale="90000"/>
          </a:bodyPr>
          <a:lstStyle/>
          <a:p>
            <a:pPr algn="ctr"/>
            <a:r>
              <a:rPr lang="en-US" sz="2800" dirty="0"/>
              <a:t>Total Hip and Total Knee Replacement Standard Performance Measures </a:t>
            </a:r>
          </a:p>
        </p:txBody>
      </p:sp>
      <p:sp>
        <p:nvSpPr>
          <p:cNvPr id="4" name="Slide Number Placeholder 3">
            <a:extLst>
              <a:ext uri="{FF2B5EF4-FFF2-40B4-BE49-F238E27FC236}">
                <a16:creationId xmlns:a16="http://schemas.microsoft.com/office/drawing/2014/main" id="{25848296-7721-F278-548A-09308E714E79}"/>
              </a:ext>
            </a:extLst>
          </p:cNvPr>
          <p:cNvSpPr>
            <a:spLocks noGrp="1"/>
          </p:cNvSpPr>
          <p:nvPr>
            <p:ph type="sldNum" sz="quarter" idx="4"/>
          </p:nvPr>
        </p:nvSpPr>
        <p:spPr/>
        <p:txBody>
          <a:bodyPr/>
          <a:lstStyle/>
          <a:p>
            <a:fld id="{708A96C8-5C19-4625-A760-C8FC1B4ACD78}" type="slidenum">
              <a:rPr lang="en-US" smtClean="0"/>
              <a:pPr/>
              <a:t>13</a:t>
            </a:fld>
            <a:endParaRPr lang="en-US" dirty="0">
              <a:solidFill>
                <a:schemeClr val="bg1"/>
              </a:solidFill>
            </a:endParaRPr>
          </a:p>
        </p:txBody>
      </p:sp>
      <p:sp>
        <p:nvSpPr>
          <p:cNvPr id="5" name="Content Placeholder 7">
            <a:extLst>
              <a:ext uri="{FF2B5EF4-FFF2-40B4-BE49-F238E27FC236}">
                <a16:creationId xmlns:a16="http://schemas.microsoft.com/office/drawing/2014/main" id="{E39E595F-B6BF-D306-43FA-F4629F04C8A9}"/>
              </a:ext>
            </a:extLst>
          </p:cNvPr>
          <p:cNvSpPr>
            <a:spLocks noGrp="1"/>
          </p:cNvSpPr>
          <p:nvPr>
            <p:ph idx="1"/>
          </p:nvPr>
        </p:nvSpPr>
        <p:spPr>
          <a:xfrm>
            <a:off x="905773" y="1235868"/>
            <a:ext cx="10180608" cy="4386263"/>
          </a:xfrm>
        </p:spPr>
        <p:txBody>
          <a:bodyPr>
            <a:normAutofit fontScale="70000" lnSpcReduction="20000"/>
          </a:bodyPr>
          <a:lstStyle/>
          <a:p>
            <a:pPr marR="0" lvl="0">
              <a:spcBef>
                <a:spcPts val="0"/>
              </a:spcBef>
              <a:spcAft>
                <a:spcPts val="0"/>
              </a:spcAft>
            </a:pPr>
            <a:endParaRPr lang="en-US" sz="2900" b="1" dirty="0">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a:pPr>
            <a:r>
              <a:rPr lang="en-US"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Regional Anesthesia</a:t>
            </a:r>
            <a:r>
              <a:rPr lang="en-US"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lvl="1" indent="0">
              <a:spcBef>
                <a:spcPts val="0"/>
              </a:spcBef>
              <a:buNone/>
            </a:pPr>
            <a:r>
              <a:rPr lang="en-US" dirty="0">
                <a:effectLst/>
                <a:latin typeface="Arial" panose="020B0604020202020204" pitchFamily="34" charset="0"/>
                <a:ea typeface="Times New Roman" panose="02020603050405020304" pitchFamily="18" charset="0"/>
                <a:cs typeface="Arial" panose="020B0604020202020204" pitchFamily="34" charset="0"/>
              </a:rPr>
              <a:t>Documentation that regional anesthesia was performed or attempted. Includes</a:t>
            </a:r>
            <a:r>
              <a:rPr lang="en-US" dirty="0">
                <a:latin typeface="Arial" panose="020B0604020202020204" pitchFamily="34" charset="0"/>
                <a:ea typeface="Times New Roman" panose="02020603050405020304" pitchFamily="18" charset="0"/>
                <a:cs typeface="Arial" panose="020B0604020202020204" pitchFamily="34" charset="0"/>
              </a:rPr>
              <a:t> neuraxial anesthesia (spinal and epidural blocks) and peripheral nerve blocks</a:t>
            </a:r>
          </a:p>
          <a:p>
            <a:pPr marL="0" marR="0" lvl="0" indent="0">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startAt="2"/>
            </a:pPr>
            <a:r>
              <a:rPr lang="en-US"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Postoperative Ambulation on the Day of Surgery</a:t>
            </a:r>
            <a:r>
              <a:rPr lang="en-US"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lvl="1" indent="0">
              <a:spcBef>
                <a:spcPts val="0"/>
              </a:spcBef>
              <a:buNone/>
            </a:pPr>
            <a:r>
              <a:rPr lang="en-US" dirty="0">
                <a:effectLst/>
                <a:latin typeface="Arial" panose="020B0604020202020204" pitchFamily="34" charset="0"/>
                <a:ea typeface="Times New Roman" panose="02020603050405020304" pitchFamily="18" charset="0"/>
                <a:cs typeface="Arial" panose="020B0604020202020204" pitchFamily="34" charset="0"/>
              </a:rPr>
              <a:t>Documentation that the patient ambulated postop the day of surgery, in the PACU, or within 4 hours of discharge from the PACU.</a:t>
            </a:r>
          </a:p>
          <a:p>
            <a:pPr marL="457200" marR="0" lvl="0" indent="-457200">
              <a:spcBef>
                <a:spcPts val="0"/>
              </a:spcBef>
              <a:spcAft>
                <a:spcPts val="0"/>
              </a:spcAft>
              <a:buFont typeface="+mj-lt"/>
              <a:buAutoNum type="arabicPeriod"/>
            </a:pPr>
            <a:endParaRPr lang="en-US" sz="2900" b="1" dirty="0">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startAt="3"/>
            </a:pPr>
            <a:r>
              <a:rPr lang="en-US"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Discharged to Home</a:t>
            </a:r>
            <a:r>
              <a:rPr lang="en-US"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lvl="1" indent="0">
              <a:spcBef>
                <a:spcPts val="0"/>
              </a:spcBef>
              <a:buNone/>
            </a:pPr>
            <a:r>
              <a:rPr lang="en-US" dirty="0">
                <a:effectLst/>
                <a:latin typeface="Arial" panose="020B0604020202020204" pitchFamily="34" charset="0"/>
                <a:ea typeface="Times New Roman" panose="02020603050405020304" pitchFamily="18" charset="0"/>
                <a:cs typeface="Arial" panose="020B0604020202020204" pitchFamily="34" charset="0"/>
              </a:rPr>
              <a:t>Patients are discharged to home with or without home health services, in-home physical therapy, or outpatient physical therapy.</a:t>
            </a:r>
          </a:p>
          <a:p>
            <a:pPr marL="457200" marR="0" lvl="0" indent="-457200">
              <a:spcBef>
                <a:spcPts val="0"/>
              </a:spcBef>
              <a:spcAft>
                <a:spcPts val="0"/>
              </a:spcAft>
              <a:buFont typeface="+mj-lt"/>
              <a:buAutoNum type="arabicPeriod"/>
            </a:pPr>
            <a:endParaRPr lang="en-US" sz="29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startAt="4"/>
            </a:pPr>
            <a:r>
              <a:rPr lang="en-US" b="1" dirty="0">
                <a:solidFill>
                  <a:srgbClr val="0070C0"/>
                </a:solidFill>
                <a:effectLst/>
                <a:latin typeface="Arial" panose="020B0604020202020204" pitchFamily="34" charset="0"/>
                <a:ea typeface="Calibri" panose="020F0502020204030204" pitchFamily="34" charset="0"/>
                <a:cs typeface="Arial" panose="020B0604020202020204" pitchFamily="34" charset="0"/>
              </a:rPr>
              <a:t>Preop Functional/Health Status Assessment</a:t>
            </a:r>
          </a:p>
          <a:p>
            <a:pPr marL="457200" lvl="1"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Patients who completed the general health and joint-specific functional status assessments within 90 days prior to surgery.  </a:t>
            </a:r>
            <a:endParaRPr lang="en-US"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a:pPr>
            <a:endParaRPr lang="en-US"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startAt="5"/>
            </a:pPr>
            <a:r>
              <a:rPr lang="en-US" b="1" dirty="0">
                <a:solidFill>
                  <a:srgbClr val="0070C0"/>
                </a:solidFill>
                <a:effectLst/>
                <a:latin typeface="Arial" panose="020B0604020202020204" pitchFamily="34" charset="0"/>
                <a:ea typeface="Calibri" panose="020F0502020204030204" pitchFamily="34" charset="0"/>
                <a:cs typeface="Arial" panose="020B0604020202020204" pitchFamily="34" charset="0"/>
              </a:rPr>
              <a:t>Postop Functional/Health Status Assessment</a:t>
            </a:r>
          </a:p>
          <a:p>
            <a:pPr marL="457200" lvl="1"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Patients who completed the general health and joint-specific functional status assessments within 300-425 days after surgery.  </a:t>
            </a:r>
            <a:endParaRPr lang="en-US" dirty="0"/>
          </a:p>
        </p:txBody>
      </p:sp>
      <p:sp>
        <p:nvSpPr>
          <p:cNvPr id="6" name="TextBox 5">
            <a:extLst>
              <a:ext uri="{FF2B5EF4-FFF2-40B4-BE49-F238E27FC236}">
                <a16:creationId xmlns:a16="http://schemas.microsoft.com/office/drawing/2014/main" id="{8952DBB8-1AFD-A614-D52E-9ABF970DA8AC}"/>
              </a:ext>
            </a:extLst>
          </p:cNvPr>
          <p:cNvSpPr txBox="1"/>
          <p:nvPr/>
        </p:nvSpPr>
        <p:spPr>
          <a:xfrm>
            <a:off x="681126" y="5437465"/>
            <a:ext cx="11124793" cy="369332"/>
          </a:xfrm>
          <a:prstGeom prst="rect">
            <a:avLst/>
          </a:prstGeom>
          <a:noFill/>
        </p:spPr>
        <p:txBody>
          <a:bodyPr wrap="square" rtlCol="0">
            <a:spAutoFit/>
          </a:bodyPr>
          <a:lstStyle/>
          <a:p>
            <a:r>
              <a:rPr lang="en-US" dirty="0"/>
              <a:t>Each is assessed for all segments of the population (Inpatient and Outpatient) and (Total Hip and Total Knee) </a:t>
            </a:r>
          </a:p>
        </p:txBody>
      </p:sp>
    </p:spTree>
    <p:extLst>
      <p:ext uri="{BB962C8B-B14F-4D97-AF65-F5344CB8AC3E}">
        <p14:creationId xmlns:p14="http://schemas.microsoft.com/office/powerpoint/2010/main" val="405355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288" y="365126"/>
            <a:ext cx="10506405" cy="573768"/>
          </a:xfrm>
        </p:spPr>
        <p:txBody>
          <a:bodyPr>
            <a:normAutofit fontScale="90000"/>
          </a:bodyPr>
          <a:lstStyle/>
          <a:p>
            <a:r>
              <a:rPr lang="en-US" dirty="0"/>
              <a:t>JC Certification Program Components</a:t>
            </a:r>
          </a:p>
        </p:txBody>
      </p:sp>
      <p:graphicFrame>
        <p:nvGraphicFramePr>
          <p:cNvPr id="4" name="Diagram 3">
            <a:extLst>
              <a:ext uri="{FF2B5EF4-FFF2-40B4-BE49-F238E27FC236}">
                <a16:creationId xmlns:a16="http://schemas.microsoft.com/office/drawing/2014/main" id="{E0FE7D80-4342-4CE3-82CA-49AB0BBCBDBE}"/>
              </a:ext>
            </a:extLst>
          </p:cNvPr>
          <p:cNvGraphicFramePr/>
          <p:nvPr>
            <p:extLst>
              <p:ext uri="{D42A27DB-BD31-4B8C-83A1-F6EECF244321}">
                <p14:modId xmlns:p14="http://schemas.microsoft.com/office/powerpoint/2010/main" val="721567288"/>
              </p:ext>
            </p:extLst>
          </p:nvPr>
        </p:nvGraphicFramePr>
        <p:xfrm>
          <a:off x="1267265" y="999587"/>
          <a:ext cx="10122683" cy="5159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068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4DA6C1-01C8-5621-08DF-A09DA88C007F}"/>
              </a:ext>
            </a:extLst>
          </p:cNvPr>
          <p:cNvSpPr>
            <a:spLocks noGrp="1"/>
          </p:cNvSpPr>
          <p:nvPr>
            <p:ph type="sldNum" sz="quarter" idx="2"/>
          </p:nvPr>
        </p:nvSpPr>
        <p:spPr/>
        <p:txBody>
          <a:bodyPr/>
          <a:lstStyle/>
          <a:p>
            <a:fld id="{86CB4B4D-7CA3-9044-876B-883B54F8677D}" type="slidenum">
              <a:rPr lang="en-US" smtClean="0"/>
              <a:t>3</a:t>
            </a:fld>
            <a:endParaRPr lang="en-US" dirty="0"/>
          </a:p>
        </p:txBody>
      </p:sp>
      <p:graphicFrame>
        <p:nvGraphicFramePr>
          <p:cNvPr id="5" name="Content Placeholder 1">
            <a:extLst>
              <a:ext uri="{FF2B5EF4-FFF2-40B4-BE49-F238E27FC236}">
                <a16:creationId xmlns:a16="http://schemas.microsoft.com/office/drawing/2014/main" id="{7C250A5A-288B-DEB8-8364-278858506621}"/>
              </a:ext>
            </a:extLst>
          </p:cNvPr>
          <p:cNvGraphicFramePr>
            <a:graphicFrameLocks/>
          </p:cNvGraphicFramePr>
          <p:nvPr>
            <p:extLst>
              <p:ext uri="{D42A27DB-BD31-4B8C-83A1-F6EECF244321}">
                <p14:modId xmlns:p14="http://schemas.microsoft.com/office/powerpoint/2010/main" val="3900918313"/>
              </p:ext>
            </p:extLst>
          </p:nvPr>
        </p:nvGraphicFramePr>
        <p:xfrm>
          <a:off x="1035170" y="923194"/>
          <a:ext cx="10794625" cy="4533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2E28006D-0AE7-7852-3B95-21EC1158516B}"/>
              </a:ext>
            </a:extLst>
          </p:cNvPr>
          <p:cNvSpPr txBox="1">
            <a:spLocks/>
          </p:cNvSpPr>
          <p:nvPr/>
        </p:nvSpPr>
        <p:spPr>
          <a:xfrm>
            <a:off x="1508145" y="211831"/>
            <a:ext cx="10515600" cy="596402"/>
          </a:xfrm>
          <a:prstGeom prst="rect">
            <a:avLst/>
          </a:prstGeom>
        </p:spPr>
        <p:txBody>
          <a:bodyPr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4600" dirty="0"/>
              <a:t>Advanced Heart Failure Program Requirements </a:t>
            </a:r>
          </a:p>
        </p:txBody>
      </p:sp>
      <p:pic>
        <p:nvPicPr>
          <p:cNvPr id="7" name="Picture 6">
            <a:extLst>
              <a:ext uri="{FF2B5EF4-FFF2-40B4-BE49-F238E27FC236}">
                <a16:creationId xmlns:a16="http://schemas.microsoft.com/office/drawing/2014/main" id="{A6424A49-D54B-3BB9-2D1B-22C5BC623F27}"/>
              </a:ext>
            </a:extLst>
          </p:cNvPr>
          <p:cNvPicPr>
            <a:picLocks noChangeAspect="1"/>
          </p:cNvPicPr>
          <p:nvPr/>
        </p:nvPicPr>
        <p:blipFill>
          <a:blip r:embed="rId7"/>
          <a:stretch>
            <a:fillRect/>
          </a:stretch>
        </p:blipFill>
        <p:spPr>
          <a:xfrm>
            <a:off x="6243221" y="5241785"/>
            <a:ext cx="877900" cy="542591"/>
          </a:xfrm>
          <a:prstGeom prst="rect">
            <a:avLst/>
          </a:prstGeom>
          <a:no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pic>
      <p:sp>
        <p:nvSpPr>
          <p:cNvPr id="8" name="TextBox 7">
            <a:extLst>
              <a:ext uri="{FF2B5EF4-FFF2-40B4-BE49-F238E27FC236}">
                <a16:creationId xmlns:a16="http://schemas.microsoft.com/office/drawing/2014/main" id="{4247A5E1-8AB0-2127-4602-8F4AEFC897F2}"/>
              </a:ext>
            </a:extLst>
          </p:cNvPr>
          <p:cNvSpPr txBox="1"/>
          <p:nvPr/>
        </p:nvSpPr>
        <p:spPr>
          <a:xfrm>
            <a:off x="3713634" y="5784376"/>
            <a:ext cx="5937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47993"/>
                </a:solidFill>
                <a:effectLst/>
                <a:uLnTx/>
                <a:uFillTx/>
                <a:latin typeface="Calibri" panose="020F0502020204030204"/>
                <a:ea typeface="+mn-ea"/>
                <a:cs typeface="+mn-cs"/>
              </a:rPr>
              <a:t>Secure chat “Heart Link” or 513-</a:t>
            </a:r>
            <a:r>
              <a:rPr kumimoji="0" lang="en-US" sz="1800" b="1" i="0" u="none" strike="noStrike" kern="1200" cap="none" spc="0" normalizeH="0" baseline="0" noProof="0" dirty="0">
                <a:ln>
                  <a:noFill/>
                </a:ln>
                <a:solidFill>
                  <a:srgbClr val="747993"/>
                </a:solidFill>
                <a:effectLst/>
                <a:uLnTx/>
                <a:uFillTx/>
                <a:latin typeface="Calibri" panose="020F0502020204030204"/>
                <a:ea typeface="+mn-ea"/>
                <a:cs typeface="+mn-cs"/>
              </a:rPr>
              <a:t>585-CHF5</a:t>
            </a:r>
            <a:r>
              <a:rPr kumimoji="0" lang="en-US" sz="1800" b="0" i="0" u="none" strike="noStrike" kern="1200" cap="none" spc="0" normalizeH="0" baseline="0" noProof="0" dirty="0">
                <a:ln>
                  <a:noFill/>
                </a:ln>
                <a:solidFill>
                  <a:srgbClr val="747993"/>
                </a:solidFill>
                <a:effectLst/>
                <a:uLnTx/>
                <a:uFillTx/>
                <a:latin typeface="Calibri" panose="020F0502020204030204"/>
                <a:ea typeface="+mn-ea"/>
                <a:cs typeface="+mn-cs"/>
              </a:rPr>
              <a:t> with any questions</a:t>
            </a:r>
          </a:p>
        </p:txBody>
      </p:sp>
    </p:spTree>
    <p:extLst>
      <p:ext uri="{BB962C8B-B14F-4D97-AF65-F5344CB8AC3E}">
        <p14:creationId xmlns:p14="http://schemas.microsoft.com/office/powerpoint/2010/main" val="20252877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4D0FC1-390D-823E-3276-4564C34235DD}"/>
              </a:ext>
            </a:extLst>
          </p:cNvPr>
          <p:cNvSpPr>
            <a:spLocks noGrp="1"/>
          </p:cNvSpPr>
          <p:nvPr>
            <p:ph type="sldNum" sz="quarter" idx="4"/>
          </p:nvPr>
        </p:nvSpPr>
        <p:spPr/>
        <p:txBody>
          <a:bodyPr/>
          <a:lstStyle/>
          <a:p>
            <a:fld id="{708A96C8-5C19-4625-A760-C8FC1B4ACD78}" type="slidenum">
              <a:rPr lang="en-US" smtClean="0"/>
              <a:pPr/>
              <a:t>4</a:t>
            </a:fld>
            <a:endParaRPr lang="en-US" dirty="0">
              <a:solidFill>
                <a:schemeClr val="bg1"/>
              </a:solidFill>
            </a:endParaRPr>
          </a:p>
        </p:txBody>
      </p:sp>
      <p:sp>
        <p:nvSpPr>
          <p:cNvPr id="5" name="Text Placeholder 2">
            <a:extLst>
              <a:ext uri="{FF2B5EF4-FFF2-40B4-BE49-F238E27FC236}">
                <a16:creationId xmlns:a16="http://schemas.microsoft.com/office/drawing/2014/main" id="{4F1F593B-E6D0-6661-7686-F0895395251A}"/>
              </a:ext>
            </a:extLst>
          </p:cNvPr>
          <p:cNvSpPr txBox="1">
            <a:spLocks/>
          </p:cNvSpPr>
          <p:nvPr/>
        </p:nvSpPr>
        <p:spPr>
          <a:xfrm>
            <a:off x="1227431" y="362832"/>
            <a:ext cx="10402317" cy="4805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t>Advance Heart Failure CPG Updates and Emphasis</a:t>
            </a:r>
            <a:endParaRPr lang="en-US" dirty="0"/>
          </a:p>
        </p:txBody>
      </p:sp>
      <p:sp>
        <p:nvSpPr>
          <p:cNvPr id="6" name="Content Placeholder 1">
            <a:extLst>
              <a:ext uri="{FF2B5EF4-FFF2-40B4-BE49-F238E27FC236}">
                <a16:creationId xmlns:a16="http://schemas.microsoft.com/office/drawing/2014/main" id="{A21F365D-49F6-3C2B-178B-656D081C3801}"/>
              </a:ext>
            </a:extLst>
          </p:cNvPr>
          <p:cNvSpPr>
            <a:spLocks noGrp="1"/>
          </p:cNvSpPr>
          <p:nvPr>
            <p:ph idx="1"/>
          </p:nvPr>
        </p:nvSpPr>
        <p:spPr>
          <a:xfrm>
            <a:off x="798712" y="973824"/>
            <a:ext cx="11115628" cy="1664301"/>
          </a:xfrm>
        </p:spPr>
        <p:txBody>
          <a:bodyPr>
            <a:normAutofit fontScale="92500" lnSpcReduction="20000"/>
          </a:bodyPr>
          <a:lstStyle/>
          <a:p>
            <a:pPr marL="342900" indent="-342900">
              <a:lnSpc>
                <a:spcPct val="120000"/>
              </a:lnSpc>
              <a:spcBef>
                <a:spcPts val="0"/>
              </a:spcBef>
              <a:buFont typeface="Arial" panose="020B0604020202020204" pitchFamily="34" charset="0"/>
              <a:buChar char="•"/>
            </a:pPr>
            <a:r>
              <a:rPr lang="en-US" sz="1700" dirty="0"/>
              <a:t>Updates the previous guidelines by emphasizing the establishment of all four pillars of GDMT during hospitalization when possible. </a:t>
            </a:r>
          </a:p>
          <a:p>
            <a:pPr marL="342900" indent="-342900">
              <a:lnSpc>
                <a:spcPct val="120000"/>
              </a:lnSpc>
              <a:spcBef>
                <a:spcPts val="0"/>
              </a:spcBef>
              <a:buFont typeface="Arial" panose="020B0604020202020204" pitchFamily="34" charset="0"/>
              <a:buChar char="•"/>
            </a:pPr>
            <a:r>
              <a:rPr lang="en-US" sz="1700" dirty="0"/>
              <a:t>Highlights the importance of decongestion and optimizing neurohormonal therapies, including the use of diuretics and adjunctive therapies based on new data.</a:t>
            </a:r>
          </a:p>
          <a:p>
            <a:pPr marL="342900" indent="-342900">
              <a:lnSpc>
                <a:spcPct val="120000"/>
              </a:lnSpc>
              <a:spcBef>
                <a:spcPts val="0"/>
              </a:spcBef>
              <a:buFont typeface="Arial" panose="020B0604020202020204" pitchFamily="34" charset="0"/>
              <a:buChar char="•"/>
            </a:pPr>
            <a:r>
              <a:rPr lang="en-US" sz="1700" dirty="0"/>
              <a:t> Allows for SGLT inhibitors to be initiated at any time during the treatment process, including during hospitalization, regardless of the left ventricular ejection fraction. </a:t>
            </a:r>
            <a:endParaRPr lang="en-US" dirty="0"/>
          </a:p>
        </p:txBody>
      </p:sp>
      <p:pic>
        <p:nvPicPr>
          <p:cNvPr id="7" name="Picture 2" descr="2024 ACC ECDP infographic">
            <a:extLst>
              <a:ext uri="{FF2B5EF4-FFF2-40B4-BE49-F238E27FC236}">
                <a16:creationId xmlns:a16="http://schemas.microsoft.com/office/drawing/2014/main" id="{0F489168-CAC8-6C01-3B5E-007A65661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12" y="2638126"/>
            <a:ext cx="4877032" cy="2743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2023 ACC expert consensus decision pathway (ECDP) on the management of HFpEF infographic">
            <a:extLst>
              <a:ext uri="{FF2B5EF4-FFF2-40B4-BE49-F238E27FC236}">
                <a16:creationId xmlns:a16="http://schemas.microsoft.com/office/drawing/2014/main" id="{ED744073-67C0-4606-8C30-5BE0EAF91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715" y="2638125"/>
            <a:ext cx="4877033" cy="2743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A28EA7-6686-FD36-CE6F-CF3A5047CFEC}"/>
              </a:ext>
            </a:extLst>
          </p:cNvPr>
          <p:cNvSpPr txBox="1"/>
          <p:nvPr/>
        </p:nvSpPr>
        <p:spPr>
          <a:xfrm>
            <a:off x="266244" y="5484066"/>
            <a:ext cx="5820094" cy="400110"/>
          </a:xfrm>
          <a:prstGeom prst="rect">
            <a:avLst/>
          </a:prstGeom>
          <a:noFill/>
        </p:spPr>
        <p:txBody>
          <a:bodyPr wrap="square">
            <a:spAutoFit/>
          </a:bodyPr>
          <a:lstStyle/>
          <a:p>
            <a:r>
              <a:rPr lang="en-US" sz="1000" dirty="0">
                <a:hlinkClick r:id="rId4"/>
              </a:rPr>
              <a:t>2024 ACC Expert Consensus Decision Pathway on Clinical Assessment, Management, and Trajectory of Patients Hospitalized With Heart Failure Focused Update - Guidelines Spotlight - Guideline Central</a:t>
            </a:r>
            <a:endParaRPr lang="en-US" sz="1000" dirty="0"/>
          </a:p>
        </p:txBody>
      </p:sp>
      <p:sp>
        <p:nvSpPr>
          <p:cNvPr id="10" name="TextBox 9">
            <a:extLst>
              <a:ext uri="{FF2B5EF4-FFF2-40B4-BE49-F238E27FC236}">
                <a16:creationId xmlns:a16="http://schemas.microsoft.com/office/drawing/2014/main" id="{9280F259-76EC-9645-C4C7-F55F32A173F3}"/>
              </a:ext>
            </a:extLst>
          </p:cNvPr>
          <p:cNvSpPr txBox="1"/>
          <p:nvPr/>
        </p:nvSpPr>
        <p:spPr>
          <a:xfrm>
            <a:off x="6178064" y="5484066"/>
            <a:ext cx="6189784" cy="400110"/>
          </a:xfrm>
          <a:prstGeom prst="rect">
            <a:avLst/>
          </a:prstGeom>
          <a:noFill/>
        </p:spPr>
        <p:txBody>
          <a:bodyPr wrap="square">
            <a:spAutoFit/>
          </a:bodyPr>
          <a:lstStyle/>
          <a:p>
            <a:r>
              <a:rPr lang="en-US" sz="1000" dirty="0">
                <a:hlinkClick r:id="rId5"/>
              </a:rPr>
              <a:t>2023 ACC Expert Consensus Decision Pathway on Management of Heart Failure With Preserved Ejection Fraction: A Report of the American College of Cardiology Solution Set Oversight Committee | JACC</a:t>
            </a:r>
            <a:endParaRPr lang="en-US" sz="1000" dirty="0"/>
          </a:p>
        </p:txBody>
      </p:sp>
    </p:spTree>
    <p:extLst>
      <p:ext uri="{BB962C8B-B14F-4D97-AF65-F5344CB8AC3E}">
        <p14:creationId xmlns:p14="http://schemas.microsoft.com/office/powerpoint/2010/main" val="119735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A188-F8AF-43CA-832E-C0BF9DE3DFC6}"/>
              </a:ext>
            </a:extLst>
          </p:cNvPr>
          <p:cNvSpPr>
            <a:spLocks noGrp="1"/>
          </p:cNvSpPr>
          <p:nvPr>
            <p:ph type="title" idx="4294967295"/>
          </p:nvPr>
        </p:nvSpPr>
        <p:spPr>
          <a:xfrm>
            <a:off x="1155939" y="342251"/>
            <a:ext cx="10972800" cy="521361"/>
          </a:xfrm>
        </p:spPr>
        <p:txBody>
          <a:bodyPr>
            <a:normAutofit/>
          </a:bodyPr>
          <a:lstStyle/>
          <a:p>
            <a:r>
              <a:rPr lang="en-US" sz="2800" dirty="0"/>
              <a:t>LEFT VENTRICULAR ASSIST DEVICE (LVAD) PROGRAM SPECIFICS </a:t>
            </a:r>
          </a:p>
        </p:txBody>
      </p:sp>
      <p:graphicFrame>
        <p:nvGraphicFramePr>
          <p:cNvPr id="4" name="Content Placeholder 3">
            <a:extLst>
              <a:ext uri="{FF2B5EF4-FFF2-40B4-BE49-F238E27FC236}">
                <a16:creationId xmlns:a16="http://schemas.microsoft.com/office/drawing/2014/main" id="{CDD9CDC7-15D2-4405-87A1-2E8D0A9A66C2}"/>
              </a:ext>
            </a:extLst>
          </p:cNvPr>
          <p:cNvGraphicFramePr>
            <a:graphicFrameLocks noGrp="1"/>
          </p:cNvGraphicFramePr>
          <p:nvPr>
            <p:ph idx="4294967295"/>
            <p:extLst>
              <p:ext uri="{D42A27DB-BD31-4B8C-83A1-F6EECF244321}">
                <p14:modId xmlns:p14="http://schemas.microsoft.com/office/powerpoint/2010/main" val="2452746486"/>
              </p:ext>
            </p:extLst>
          </p:nvPr>
        </p:nvGraphicFramePr>
        <p:xfrm>
          <a:off x="761011" y="929022"/>
          <a:ext cx="11057178" cy="53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B936C49-00AD-4B6A-A8C8-8408130F1847}"/>
              </a:ext>
            </a:extLst>
          </p:cNvPr>
          <p:cNvSpPr/>
          <p:nvPr/>
        </p:nvSpPr>
        <p:spPr>
          <a:xfrm>
            <a:off x="373811" y="1759122"/>
            <a:ext cx="11172825" cy="3970318"/>
          </a:xfrm>
          <a:prstGeom prst="rect">
            <a:avLst/>
          </a:prstGeom>
        </p:spPr>
        <p:txBody>
          <a:bodyPr wrap="square">
            <a:spAutoFit/>
          </a:bodyPr>
          <a:lstStyle/>
          <a:p>
            <a:pPr>
              <a:defRPr/>
            </a:pPr>
            <a:r>
              <a:rPr lang="en-US" sz="1400" dirty="0">
                <a:solidFill>
                  <a:schemeClr val="tx1">
                    <a:lumMod val="65000"/>
                    <a:lumOff val="35000"/>
                  </a:schemeClr>
                </a:solidFill>
              </a:rPr>
              <a:t>Indications for LVAD therapy include:</a:t>
            </a:r>
          </a:p>
          <a:p>
            <a:pPr marL="285750" indent="-285750">
              <a:buFont typeface="Arial" panose="020B0604020202020204" pitchFamily="34" charset="0"/>
              <a:buChar char="•"/>
              <a:defRPr/>
            </a:pPr>
            <a:r>
              <a:rPr lang="en-US" sz="1400" dirty="0">
                <a:solidFill>
                  <a:schemeClr val="tx1">
                    <a:lumMod val="65000"/>
                    <a:lumOff val="35000"/>
                  </a:schemeClr>
                </a:solidFill>
              </a:rPr>
              <a:t>Bridge to Transplant (BTT) / short-term: supports heart function while patient is awaiting a heart transplant</a:t>
            </a:r>
          </a:p>
          <a:p>
            <a:pPr marL="285750" indent="-285750">
              <a:buFont typeface="Arial" panose="020B0604020202020204" pitchFamily="34" charset="0"/>
              <a:buChar char="•"/>
              <a:defRPr/>
            </a:pPr>
            <a:r>
              <a:rPr lang="en-US" sz="1400" dirty="0">
                <a:solidFill>
                  <a:schemeClr val="tx1">
                    <a:lumMod val="65000"/>
                    <a:lumOff val="35000"/>
                  </a:schemeClr>
                </a:solidFill>
              </a:rPr>
              <a:t>Destination Therapy (DT) / long-term: therapy for patients that are not a candidate for heart transplant at the time of implant</a:t>
            </a:r>
          </a:p>
          <a:p>
            <a:pPr>
              <a:defRPr/>
            </a:pPr>
            <a:endParaRPr lang="en-US" sz="1400" dirty="0">
              <a:solidFill>
                <a:schemeClr val="tx1">
                  <a:lumMod val="65000"/>
                  <a:lumOff val="35000"/>
                </a:schemeClr>
              </a:solidFill>
            </a:endParaRPr>
          </a:p>
          <a:p>
            <a:pPr>
              <a:defRPr/>
            </a:pPr>
            <a:r>
              <a:rPr lang="en-US" sz="1400" b="1" dirty="0">
                <a:solidFill>
                  <a:schemeClr val="tx1">
                    <a:lumMod val="65000"/>
                    <a:lumOff val="35000"/>
                  </a:schemeClr>
                </a:solidFill>
              </a:rPr>
              <a:t>When to refer to an advanced heart failure specialist:</a:t>
            </a:r>
            <a:endParaRPr lang="en-US" sz="1400" b="1" kern="0" dirty="0">
              <a:solidFill>
                <a:srgbClr val="4F81BD"/>
              </a:solidFill>
              <a:cs typeface="Arial"/>
              <a:sym typeface="Arial"/>
            </a:endParaRPr>
          </a:p>
          <a:p>
            <a:pPr lvl="0" defTabSz="457200">
              <a:defRPr/>
            </a:pPr>
            <a:r>
              <a:rPr lang="en-US" sz="1400" b="1" kern="0" dirty="0">
                <a:solidFill>
                  <a:schemeClr val="accent1"/>
                </a:solidFill>
                <a:cs typeface="Arial"/>
                <a:sym typeface="Arial"/>
              </a:rPr>
              <a:t>I </a:t>
            </a:r>
            <a:r>
              <a:rPr lang="en-US" sz="1400" b="1" kern="0" dirty="0">
                <a:solidFill>
                  <a:srgbClr val="4F81BD"/>
                </a:solidFill>
                <a:cs typeface="Arial"/>
                <a:sym typeface="Arial"/>
              </a:rPr>
              <a:t>	</a:t>
            </a:r>
            <a:r>
              <a:rPr lang="en-US" sz="1400" kern="0" dirty="0">
                <a:solidFill>
                  <a:srgbClr val="595959"/>
                </a:solidFill>
                <a:cs typeface="Arial"/>
                <a:sym typeface="Arial"/>
              </a:rPr>
              <a:t>IV Inotropes</a:t>
            </a:r>
          </a:p>
          <a:p>
            <a:pPr lvl="0" defTabSz="457200">
              <a:defRPr/>
            </a:pPr>
            <a:r>
              <a:rPr lang="en-US" sz="1400" b="1" kern="0" dirty="0">
                <a:solidFill>
                  <a:srgbClr val="A7A7A7"/>
                </a:solidFill>
                <a:cs typeface="Arial"/>
                <a:sym typeface="Arial"/>
              </a:rPr>
              <a:t>N</a:t>
            </a:r>
            <a:r>
              <a:rPr lang="en-US" sz="1400" b="1" kern="0" dirty="0">
                <a:solidFill>
                  <a:srgbClr val="595959"/>
                </a:solidFill>
                <a:cs typeface="Arial"/>
                <a:sym typeface="Arial"/>
              </a:rPr>
              <a:t> </a:t>
            </a:r>
            <a:r>
              <a:rPr lang="en-US" sz="1400" kern="0" dirty="0">
                <a:solidFill>
                  <a:srgbClr val="595959"/>
                </a:solidFill>
                <a:cs typeface="Arial"/>
                <a:sym typeface="Arial"/>
              </a:rPr>
              <a:t>	NYHA IIIB/IV or persistently elevated natriuretic peptides</a:t>
            </a:r>
          </a:p>
          <a:p>
            <a:pPr lvl="0" defTabSz="457200">
              <a:defRPr/>
            </a:pPr>
            <a:r>
              <a:rPr lang="en-US" sz="1400" b="1" kern="0" dirty="0">
                <a:solidFill>
                  <a:srgbClr val="A7A7A7"/>
                </a:solidFill>
                <a:cs typeface="Arial"/>
                <a:sym typeface="Arial"/>
              </a:rPr>
              <a:t>E</a:t>
            </a:r>
            <a:r>
              <a:rPr lang="en-US" sz="1400" kern="0" dirty="0">
                <a:solidFill>
                  <a:srgbClr val="595959"/>
                </a:solidFill>
                <a:cs typeface="Arial"/>
                <a:sym typeface="Arial"/>
              </a:rPr>
              <a:t>	End-organ dysfunction (liver, kidney, mental status)</a:t>
            </a:r>
          </a:p>
          <a:p>
            <a:pPr lvl="0" defTabSz="457200">
              <a:defRPr/>
            </a:pPr>
            <a:r>
              <a:rPr lang="en-US" sz="1400" b="1" kern="0" dirty="0">
                <a:solidFill>
                  <a:srgbClr val="A7A7A7"/>
                </a:solidFill>
                <a:cs typeface="Arial"/>
                <a:sym typeface="Arial"/>
              </a:rPr>
              <a:t>E</a:t>
            </a:r>
            <a:r>
              <a:rPr lang="en-US" sz="1400" kern="0" dirty="0">
                <a:solidFill>
                  <a:srgbClr val="595959"/>
                </a:solidFill>
                <a:cs typeface="Arial"/>
                <a:sym typeface="Arial"/>
              </a:rPr>
              <a:t>	Ejection fraction ≤ 30%</a:t>
            </a:r>
          </a:p>
          <a:p>
            <a:pPr lvl="0" defTabSz="457200">
              <a:defRPr/>
            </a:pPr>
            <a:r>
              <a:rPr lang="en-US" sz="1400" b="1" kern="0" dirty="0">
                <a:solidFill>
                  <a:srgbClr val="A7A7A7"/>
                </a:solidFill>
                <a:cs typeface="Arial"/>
                <a:sym typeface="Arial"/>
              </a:rPr>
              <a:t>D</a:t>
            </a:r>
            <a:r>
              <a:rPr lang="en-US" sz="1400" kern="0" dirty="0">
                <a:solidFill>
                  <a:srgbClr val="595959"/>
                </a:solidFill>
                <a:cs typeface="Arial"/>
                <a:sym typeface="Arial"/>
              </a:rPr>
              <a:t> 	Defibrillator shocks</a:t>
            </a:r>
          </a:p>
          <a:p>
            <a:pPr lvl="0" defTabSz="457200">
              <a:defRPr/>
            </a:pPr>
            <a:r>
              <a:rPr lang="en-US" sz="1400" b="1" kern="0" dirty="0">
                <a:solidFill>
                  <a:schemeClr val="accent1"/>
                </a:solidFill>
                <a:cs typeface="Arial"/>
                <a:sym typeface="Arial"/>
              </a:rPr>
              <a:t>H</a:t>
            </a:r>
            <a:r>
              <a:rPr lang="en-US" sz="1400" kern="0" dirty="0">
                <a:solidFill>
                  <a:srgbClr val="595959"/>
                </a:solidFill>
                <a:cs typeface="Arial"/>
                <a:sym typeface="Arial"/>
              </a:rPr>
              <a:t>	Hospitalizations &gt; 1</a:t>
            </a:r>
          </a:p>
          <a:p>
            <a:pPr lvl="0" defTabSz="457200">
              <a:defRPr/>
            </a:pPr>
            <a:r>
              <a:rPr lang="en-US" sz="1400" b="1" kern="0" dirty="0">
                <a:solidFill>
                  <a:schemeClr val="accent1"/>
                </a:solidFill>
                <a:cs typeface="Arial"/>
                <a:sym typeface="Arial"/>
              </a:rPr>
              <a:t>E</a:t>
            </a:r>
            <a:r>
              <a:rPr lang="en-US" sz="1400" kern="0" dirty="0">
                <a:solidFill>
                  <a:schemeClr val="accent1"/>
                </a:solidFill>
                <a:cs typeface="Arial"/>
                <a:sym typeface="Arial"/>
              </a:rPr>
              <a:t>	</a:t>
            </a:r>
            <a:r>
              <a:rPr lang="en-US" sz="1400" kern="0" dirty="0">
                <a:solidFill>
                  <a:srgbClr val="595959"/>
                </a:solidFill>
                <a:cs typeface="Arial"/>
                <a:sym typeface="Arial"/>
              </a:rPr>
              <a:t>Edema despite escalating diuretics</a:t>
            </a:r>
          </a:p>
          <a:p>
            <a:pPr lvl="0" defTabSz="457200">
              <a:defRPr/>
            </a:pPr>
            <a:r>
              <a:rPr lang="en-US" sz="1400" b="1" kern="0" dirty="0">
                <a:solidFill>
                  <a:schemeClr val="accent1"/>
                </a:solidFill>
                <a:cs typeface="Arial"/>
                <a:sym typeface="Arial"/>
              </a:rPr>
              <a:t>L</a:t>
            </a:r>
            <a:r>
              <a:rPr lang="en-US" sz="1400" kern="0" dirty="0">
                <a:solidFill>
                  <a:schemeClr val="accent1"/>
                </a:solidFill>
                <a:cs typeface="Arial"/>
                <a:sym typeface="Arial"/>
              </a:rPr>
              <a:t>	</a:t>
            </a:r>
            <a:r>
              <a:rPr lang="en-US" sz="1400" kern="0" dirty="0">
                <a:solidFill>
                  <a:srgbClr val="595959"/>
                </a:solidFill>
                <a:cs typeface="Arial"/>
                <a:sym typeface="Arial"/>
              </a:rPr>
              <a:t>Low blood pressure, high heart rate</a:t>
            </a:r>
          </a:p>
          <a:p>
            <a:pPr lvl="0" defTabSz="457200">
              <a:defRPr/>
            </a:pPr>
            <a:r>
              <a:rPr lang="en-US" sz="1400" b="1" kern="0" dirty="0">
                <a:solidFill>
                  <a:schemeClr val="accent1"/>
                </a:solidFill>
                <a:cs typeface="Arial"/>
                <a:sym typeface="Arial"/>
              </a:rPr>
              <a:t>P</a:t>
            </a:r>
            <a:r>
              <a:rPr lang="en-US" sz="1400" kern="0" dirty="0">
                <a:solidFill>
                  <a:schemeClr val="accent1"/>
                </a:solidFill>
                <a:cs typeface="Arial"/>
                <a:sym typeface="Arial"/>
              </a:rPr>
              <a:t>	</a:t>
            </a:r>
            <a:r>
              <a:rPr lang="en-US" sz="1400" kern="0" dirty="0">
                <a:solidFill>
                  <a:srgbClr val="595959"/>
                </a:solidFill>
                <a:cs typeface="Arial"/>
                <a:sym typeface="Arial"/>
              </a:rPr>
              <a:t>Progressive intolerance or down-titration of guideline directed medical therapy</a:t>
            </a:r>
          </a:p>
          <a:p>
            <a:pPr lvl="0" defTabSz="457200">
              <a:defRPr/>
            </a:pPr>
            <a:r>
              <a:rPr lang="en-US" sz="1400" kern="0" dirty="0">
                <a:solidFill>
                  <a:srgbClr val="595959"/>
                </a:solidFill>
                <a:cs typeface="Arial"/>
                <a:sym typeface="Arial"/>
              </a:rPr>
              <a:t>	Also, refer patients for more than moderate mitral regurgitation.</a:t>
            </a:r>
          </a:p>
          <a:p>
            <a:pPr lvl="0" defTabSz="457200">
              <a:defRPr/>
            </a:pPr>
            <a:endParaRPr lang="en-US" sz="1400" kern="0" dirty="0">
              <a:solidFill>
                <a:srgbClr val="0066CC"/>
              </a:solidFill>
              <a:cs typeface="Arial"/>
              <a:sym typeface="Arial"/>
            </a:endParaRPr>
          </a:p>
          <a:p>
            <a:pPr lvl="0" defTabSz="457200">
              <a:defRPr/>
            </a:pPr>
            <a:r>
              <a:rPr lang="en-US" sz="1400" b="1" kern="0" dirty="0">
                <a:solidFill>
                  <a:schemeClr val="accent1">
                    <a:lumMod val="75000"/>
                  </a:schemeClr>
                </a:solidFill>
                <a:cs typeface="Arial"/>
                <a:sym typeface="Arial"/>
              </a:rPr>
              <a:t>To refer a patient for heart transplant or LVAD evaluation, place a consult to the heart failure physicians (inpatient) or call 513-585-4944 (outpatient). For additional provider education regarding the LVAD, call 513-585-0809.</a:t>
            </a:r>
          </a:p>
        </p:txBody>
      </p:sp>
      <p:sp>
        <p:nvSpPr>
          <p:cNvPr id="6" name="Rectangle 5">
            <a:extLst>
              <a:ext uri="{FF2B5EF4-FFF2-40B4-BE49-F238E27FC236}">
                <a16:creationId xmlns:a16="http://schemas.microsoft.com/office/drawing/2014/main" id="{9ACD66B4-05CB-4299-99E1-EA6105F4BBE2}"/>
              </a:ext>
            </a:extLst>
          </p:cNvPr>
          <p:cNvSpPr/>
          <p:nvPr/>
        </p:nvSpPr>
        <p:spPr>
          <a:xfrm>
            <a:off x="442194" y="6146417"/>
            <a:ext cx="8498298" cy="369332"/>
          </a:xfrm>
          <a:prstGeom prst="rect">
            <a:avLst/>
          </a:prstGeom>
        </p:spPr>
        <p:txBody>
          <a:bodyPr wrap="square">
            <a:spAutoFit/>
          </a:bodyPr>
          <a:lstStyle/>
          <a:p>
            <a:r>
              <a:rPr lang="en-US" sz="900" dirty="0">
                <a:solidFill>
                  <a:schemeClr val="bg1"/>
                </a:solidFill>
              </a:rPr>
              <a:t>2017 ACC Expert Consensus Decision Pathway for Optimization of Heart Failure Treatment: Answers to 10 Pivotal Issues About Heart Failure With Reduced Ejection Fraction</a:t>
            </a:r>
          </a:p>
          <a:p>
            <a:r>
              <a:rPr lang="en-US" sz="900" dirty="0">
                <a:solidFill>
                  <a:schemeClr val="bg1"/>
                </a:solidFill>
              </a:rPr>
              <a:t>http://www.onlinejacc.org/content/early/2017/12/12/j.jacc.2017.11.025</a:t>
            </a:r>
          </a:p>
        </p:txBody>
      </p:sp>
      <p:pic>
        <p:nvPicPr>
          <p:cNvPr id="8" name="Picture 7">
            <a:extLst>
              <a:ext uri="{FF2B5EF4-FFF2-40B4-BE49-F238E27FC236}">
                <a16:creationId xmlns:a16="http://schemas.microsoft.com/office/drawing/2014/main" id="{764295CC-3DB2-4332-8DAD-84AD68B30593}"/>
              </a:ext>
            </a:extLst>
          </p:cNvPr>
          <p:cNvPicPr>
            <a:picLocks noChangeAspect="1"/>
          </p:cNvPicPr>
          <p:nvPr/>
        </p:nvPicPr>
        <p:blipFill>
          <a:blip r:embed="rId7"/>
          <a:stretch>
            <a:fillRect/>
          </a:stretch>
        </p:blipFill>
        <p:spPr>
          <a:xfrm>
            <a:off x="9144444" y="2665562"/>
            <a:ext cx="2402192" cy="2498883"/>
          </a:xfrm>
          <a:prstGeom prst="rect">
            <a:avLst/>
          </a:prstGeom>
        </p:spPr>
      </p:pic>
    </p:spTree>
    <p:extLst>
      <p:ext uri="{BB962C8B-B14F-4D97-AF65-F5344CB8AC3E}">
        <p14:creationId xmlns:p14="http://schemas.microsoft.com/office/powerpoint/2010/main" val="353444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C10C81-61F2-BA48-4EF5-CE6981AE8497}"/>
              </a:ext>
            </a:extLst>
          </p:cNvPr>
          <p:cNvSpPr>
            <a:spLocks noGrp="1"/>
          </p:cNvSpPr>
          <p:nvPr>
            <p:ph type="sldNum" sz="quarter" idx="4"/>
          </p:nvPr>
        </p:nvSpPr>
        <p:spPr/>
        <p:txBody>
          <a:bodyPr/>
          <a:lstStyle/>
          <a:p>
            <a:fld id="{708A96C8-5C19-4625-A760-C8FC1B4ACD78}" type="slidenum">
              <a:rPr lang="en-US" smtClean="0"/>
              <a:pPr/>
              <a:t>6</a:t>
            </a:fld>
            <a:endParaRPr lang="en-US" dirty="0">
              <a:solidFill>
                <a:schemeClr val="bg1"/>
              </a:solidFill>
            </a:endParaRPr>
          </a:p>
        </p:txBody>
      </p:sp>
      <p:sp>
        <p:nvSpPr>
          <p:cNvPr id="5" name="Title 1">
            <a:extLst>
              <a:ext uri="{FF2B5EF4-FFF2-40B4-BE49-F238E27FC236}">
                <a16:creationId xmlns:a16="http://schemas.microsoft.com/office/drawing/2014/main" id="{B0D437FF-AA44-453A-BB72-44C3695143B2}"/>
              </a:ext>
            </a:extLst>
          </p:cNvPr>
          <p:cNvSpPr>
            <a:spLocks noGrp="1"/>
          </p:cNvSpPr>
          <p:nvPr>
            <p:ph type="title"/>
          </p:nvPr>
        </p:nvSpPr>
        <p:spPr>
          <a:xfrm>
            <a:off x="1551937" y="313368"/>
            <a:ext cx="8808387" cy="566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rtlCol="0" anchor="t">
            <a:normAutofit fontScale="90000"/>
          </a:bodyPr>
          <a:lstStyle/>
          <a:p>
            <a:pPr>
              <a:defRPr/>
            </a:pPr>
            <a:r>
              <a:rPr lang="en-US" dirty="0"/>
              <a:t>Palliative Care Program Specifics</a:t>
            </a:r>
          </a:p>
        </p:txBody>
      </p:sp>
      <p:sp>
        <p:nvSpPr>
          <p:cNvPr id="11" name="TextBox 10">
            <a:extLst>
              <a:ext uri="{FF2B5EF4-FFF2-40B4-BE49-F238E27FC236}">
                <a16:creationId xmlns:a16="http://schemas.microsoft.com/office/drawing/2014/main" id="{77BC043C-47F5-6083-4FC2-70D13215E6C9}"/>
              </a:ext>
            </a:extLst>
          </p:cNvPr>
          <p:cNvSpPr txBox="1"/>
          <p:nvPr/>
        </p:nvSpPr>
        <p:spPr>
          <a:xfrm>
            <a:off x="1069676" y="879894"/>
            <a:ext cx="10791645" cy="2062103"/>
          </a:xfrm>
          <a:prstGeom prst="rect">
            <a:avLst/>
          </a:prstGeom>
          <a:noFill/>
        </p:spPr>
        <p:txBody>
          <a:bodyPr wrap="square">
            <a:spAutoFit/>
          </a:bodyPr>
          <a:lstStyle/>
          <a:p>
            <a:r>
              <a:rPr lang="en-US" sz="1600" dirty="0"/>
              <a:t>Palliative care is specialized medical care for people living with a serious illness. It is focused on providing relief from the symptoms and stress of an illness. The goal is to improve quality of life for both the patient and family. Palliative care is provided by a specially-trained team of doctors and advanced practice providers, nurses, pharmacists, chaplains, and social workers. Care is based on the need of the patient, not the prognosis. It is appropriate at any age and any stage of a serious illness and can be provided along with curative treatment. </a:t>
            </a:r>
          </a:p>
          <a:p>
            <a:endParaRPr lang="en-US" sz="1600" dirty="0"/>
          </a:p>
          <a:p>
            <a:r>
              <a:rPr lang="en-US" sz="1600" dirty="0"/>
              <a:t>It is the standard of care at The Christ Hospital for patients with stage IV cancer, ECMO, LVAD, and Heart Transplant (w/u and 1</a:t>
            </a:r>
            <a:r>
              <a:rPr lang="en-US" sz="1600" baseline="30000" dirty="0"/>
              <a:t>st</a:t>
            </a:r>
            <a:r>
              <a:rPr lang="en-US" sz="1600" dirty="0"/>
              <a:t> year post transplant) to have palliative care consultation during a hospital stay. </a:t>
            </a:r>
          </a:p>
        </p:txBody>
      </p:sp>
      <p:grpSp>
        <p:nvGrpSpPr>
          <p:cNvPr id="12" name="Group 11">
            <a:extLst>
              <a:ext uri="{FF2B5EF4-FFF2-40B4-BE49-F238E27FC236}">
                <a16:creationId xmlns:a16="http://schemas.microsoft.com/office/drawing/2014/main" id="{F581F93C-A09A-7A83-272C-104EBBC9117E}"/>
              </a:ext>
            </a:extLst>
          </p:cNvPr>
          <p:cNvGrpSpPr/>
          <p:nvPr/>
        </p:nvGrpSpPr>
        <p:grpSpPr>
          <a:xfrm>
            <a:off x="1155348" y="2994622"/>
            <a:ext cx="9948862" cy="369898"/>
            <a:chOff x="0" y="2603853"/>
            <a:chExt cx="9948862" cy="369898"/>
          </a:xfrm>
          <a:solidFill>
            <a:schemeClr val="tx2">
              <a:lumMod val="60000"/>
              <a:lumOff val="40000"/>
            </a:schemeClr>
          </a:solidFill>
        </p:grpSpPr>
        <p:sp>
          <p:nvSpPr>
            <p:cNvPr id="16" name="Rectangle: Rounded Corners 15">
              <a:extLst>
                <a:ext uri="{FF2B5EF4-FFF2-40B4-BE49-F238E27FC236}">
                  <a16:creationId xmlns:a16="http://schemas.microsoft.com/office/drawing/2014/main" id="{A3B14458-EAD5-4B87-2030-A44106F4CBE6}"/>
                </a:ext>
              </a:extLst>
            </p:cNvPr>
            <p:cNvSpPr/>
            <p:nvPr/>
          </p:nvSpPr>
          <p:spPr>
            <a:xfrm>
              <a:off x="0" y="2603853"/>
              <a:ext cx="9948862" cy="369898"/>
            </a:xfrm>
            <a:prstGeom prst="roundRect">
              <a:avLst/>
            </a:prstGeom>
            <a:grp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229E82E9-81FA-0310-C431-0549D22DE812}"/>
                </a:ext>
              </a:extLst>
            </p:cNvPr>
            <p:cNvSpPr txBox="1"/>
            <p:nvPr/>
          </p:nvSpPr>
          <p:spPr>
            <a:xfrm>
              <a:off x="18057" y="2621910"/>
              <a:ext cx="9912748" cy="333784"/>
            </a:xfrm>
            <a:prstGeom prst="rect">
              <a:avLst/>
            </a:prstGeom>
            <a:grp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Palliative Care can help with:</a:t>
              </a:r>
            </a:p>
          </p:txBody>
        </p:sp>
      </p:grpSp>
      <p:grpSp>
        <p:nvGrpSpPr>
          <p:cNvPr id="13" name="Group 12">
            <a:extLst>
              <a:ext uri="{FF2B5EF4-FFF2-40B4-BE49-F238E27FC236}">
                <a16:creationId xmlns:a16="http://schemas.microsoft.com/office/drawing/2014/main" id="{577718DB-99CD-710D-9A2D-A11FC14D46D7}"/>
              </a:ext>
            </a:extLst>
          </p:cNvPr>
          <p:cNvGrpSpPr/>
          <p:nvPr/>
        </p:nvGrpSpPr>
        <p:grpSpPr>
          <a:xfrm>
            <a:off x="1121569" y="3548242"/>
            <a:ext cx="10130017" cy="159654"/>
            <a:chOff x="0" y="3001992"/>
            <a:chExt cx="10130017" cy="159654"/>
          </a:xfrm>
        </p:grpSpPr>
        <p:sp>
          <p:nvSpPr>
            <p:cNvPr id="14" name="Rectangle 13">
              <a:extLst>
                <a:ext uri="{FF2B5EF4-FFF2-40B4-BE49-F238E27FC236}">
                  <a16:creationId xmlns:a16="http://schemas.microsoft.com/office/drawing/2014/main" id="{C87B638C-32EB-2192-0BAB-C9C1496C0A71}"/>
                </a:ext>
              </a:extLst>
            </p:cNvPr>
            <p:cNvSpPr/>
            <p:nvPr/>
          </p:nvSpPr>
          <p:spPr>
            <a:xfrm>
              <a:off x="0" y="3067248"/>
              <a:ext cx="9948862" cy="943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17942EA2-17EF-0FC2-6982-F45FB098C30C}"/>
                </a:ext>
              </a:extLst>
            </p:cNvPr>
            <p:cNvSpPr txBox="1"/>
            <p:nvPr/>
          </p:nvSpPr>
          <p:spPr>
            <a:xfrm>
              <a:off x="181155" y="3001992"/>
              <a:ext cx="9948862" cy="94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587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Complex medical decision making (like prognosis and goals of care discussions)</a:t>
              </a:r>
            </a:p>
            <a:p>
              <a:pPr marL="114300" lvl="1" indent="-114300" algn="l" defTabSz="622300">
                <a:lnSpc>
                  <a:spcPct val="90000"/>
                </a:lnSpc>
                <a:spcBef>
                  <a:spcPct val="0"/>
                </a:spcBef>
                <a:spcAft>
                  <a:spcPct val="20000"/>
                </a:spcAft>
                <a:buChar char="•"/>
              </a:pPr>
              <a:r>
                <a:rPr lang="en-US" sz="1400" kern="1200" dirty="0"/>
                <a:t>Advance care planning (like code status and surrogate decision-making)</a:t>
              </a:r>
            </a:p>
            <a:p>
              <a:pPr marL="114300" lvl="1" indent="-114300" algn="l" defTabSz="622300">
                <a:lnSpc>
                  <a:spcPct val="90000"/>
                </a:lnSpc>
                <a:spcBef>
                  <a:spcPct val="0"/>
                </a:spcBef>
                <a:spcAft>
                  <a:spcPct val="20000"/>
                </a:spcAft>
                <a:buChar char="•"/>
              </a:pPr>
              <a:r>
                <a:rPr lang="en-US" sz="1400" kern="1200" dirty="0"/>
                <a:t>Pain and symptom management</a:t>
              </a:r>
            </a:p>
            <a:p>
              <a:pPr marL="114300" lvl="1" indent="-114300" algn="l" defTabSz="622300">
                <a:lnSpc>
                  <a:spcPct val="90000"/>
                </a:lnSpc>
                <a:spcBef>
                  <a:spcPct val="0"/>
                </a:spcBef>
                <a:spcAft>
                  <a:spcPct val="20000"/>
                </a:spcAft>
                <a:buChar char="•"/>
              </a:pPr>
              <a:r>
                <a:rPr lang="en-US" sz="1400" kern="1200" dirty="0"/>
                <a:t>Psychosocial and Spiritual suffering</a:t>
              </a:r>
            </a:p>
          </p:txBody>
        </p:sp>
      </p:grpSp>
      <p:grpSp>
        <p:nvGrpSpPr>
          <p:cNvPr id="19" name="Group 18">
            <a:extLst>
              <a:ext uri="{FF2B5EF4-FFF2-40B4-BE49-F238E27FC236}">
                <a16:creationId xmlns:a16="http://schemas.microsoft.com/office/drawing/2014/main" id="{79B978C2-C150-C673-77DD-EE8FCEC0A820}"/>
              </a:ext>
            </a:extLst>
          </p:cNvPr>
          <p:cNvGrpSpPr/>
          <p:nvPr/>
        </p:nvGrpSpPr>
        <p:grpSpPr>
          <a:xfrm>
            <a:off x="1121569" y="3696101"/>
            <a:ext cx="10130017" cy="1447450"/>
            <a:chOff x="0" y="3956543"/>
            <a:chExt cx="10130017" cy="1447450"/>
          </a:xfrm>
        </p:grpSpPr>
        <p:sp>
          <p:nvSpPr>
            <p:cNvPr id="20" name="Rectangle 19">
              <a:extLst>
                <a:ext uri="{FF2B5EF4-FFF2-40B4-BE49-F238E27FC236}">
                  <a16:creationId xmlns:a16="http://schemas.microsoft.com/office/drawing/2014/main" id="{8A65AA06-0F2D-D444-E14C-3A6B7FAAACF4}"/>
                </a:ext>
              </a:extLst>
            </p:cNvPr>
            <p:cNvSpPr/>
            <p:nvPr/>
          </p:nvSpPr>
          <p:spPr>
            <a:xfrm>
              <a:off x="0" y="3956543"/>
              <a:ext cx="9948862" cy="788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AD709D11-1C76-7171-352F-E863C0A43E60}"/>
                </a:ext>
              </a:extLst>
            </p:cNvPr>
            <p:cNvSpPr txBox="1"/>
            <p:nvPr/>
          </p:nvSpPr>
          <p:spPr>
            <a:xfrm>
              <a:off x="181155" y="5325112"/>
              <a:ext cx="9948862" cy="788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587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dirty="0">
                  <a:solidFill>
                    <a:schemeClr val="tx1"/>
                  </a:solidFill>
                </a:rPr>
                <a:t>Providers</a:t>
              </a:r>
              <a:r>
                <a:rPr lang="en-US" sz="1400" dirty="0">
                  <a:solidFill>
                    <a:srgbClr val="FF0000"/>
                  </a:solidFill>
                </a:rPr>
                <a:t> </a:t>
              </a:r>
              <a:r>
                <a:rPr lang="en-US" sz="1400" b="0" kern="1200" dirty="0"/>
                <a:t>are available 24/7 </a:t>
              </a:r>
            </a:p>
            <a:p>
              <a:pPr marL="114300" lvl="1" indent="-114300" algn="l" defTabSz="622300">
                <a:lnSpc>
                  <a:spcPct val="90000"/>
                </a:lnSpc>
                <a:spcBef>
                  <a:spcPct val="0"/>
                </a:spcBef>
                <a:spcAft>
                  <a:spcPct val="20000"/>
                </a:spcAft>
                <a:buChar char="•"/>
              </a:pPr>
              <a:r>
                <a:rPr lang="en-US" sz="1400" kern="1200" dirty="0"/>
                <a:t>Palliative Oncology Clinic is available for TCH patients with cancer and in the LVAD/Transplant Clinics </a:t>
              </a:r>
            </a:p>
            <a:p>
              <a:pPr marL="114300" lvl="1" indent="-114300" algn="l" defTabSz="622300">
                <a:lnSpc>
                  <a:spcPct val="90000"/>
                </a:lnSpc>
                <a:spcBef>
                  <a:spcPct val="0"/>
                </a:spcBef>
                <a:spcAft>
                  <a:spcPct val="20000"/>
                </a:spcAft>
                <a:buChar char="•"/>
              </a:pPr>
              <a:r>
                <a:rPr lang="en-US" sz="1400" kern="1200" dirty="0"/>
                <a:t>Consults can be placed through Epic </a:t>
              </a:r>
            </a:p>
            <a:p>
              <a:pPr marL="114300" lvl="1" indent="-114300" algn="l" defTabSz="622300">
                <a:lnSpc>
                  <a:spcPct val="90000"/>
                </a:lnSpc>
                <a:spcBef>
                  <a:spcPct val="0"/>
                </a:spcBef>
                <a:spcAft>
                  <a:spcPct val="20000"/>
                </a:spcAft>
                <a:buChar char="•"/>
              </a:pPr>
              <a:r>
                <a:rPr lang="en-US" sz="1400" kern="1200" dirty="0"/>
                <a:t>Call </a:t>
              </a:r>
              <a:r>
                <a:rPr lang="en-US" sz="1400" b="1" kern="1200" dirty="0"/>
                <a:t>585-4157</a:t>
              </a:r>
              <a:r>
                <a:rPr lang="en-US" sz="1400" kern="1200" dirty="0"/>
                <a:t> to contact the team</a:t>
              </a:r>
            </a:p>
          </p:txBody>
        </p:sp>
      </p:grpSp>
      <p:sp>
        <p:nvSpPr>
          <p:cNvPr id="3" name="Rectangle: Rounded Corners 2">
            <a:extLst>
              <a:ext uri="{FF2B5EF4-FFF2-40B4-BE49-F238E27FC236}">
                <a16:creationId xmlns:a16="http://schemas.microsoft.com/office/drawing/2014/main" id="{661924BF-C347-5A6A-4675-1BC714379BE3}"/>
              </a:ext>
            </a:extLst>
          </p:cNvPr>
          <p:cNvSpPr/>
          <p:nvPr/>
        </p:nvSpPr>
        <p:spPr>
          <a:xfrm>
            <a:off x="1173405" y="4552748"/>
            <a:ext cx="9948862" cy="422371"/>
          </a:xfrm>
          <a:prstGeom prst="roundRect">
            <a:avLst/>
          </a:prstGeom>
          <a:solidFill>
            <a:schemeClr val="tx2">
              <a:lumMod val="60000"/>
              <a:lumOff val="40000"/>
            </a:schemeClr>
          </a:solid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a:t>Contacting the Palliative Care Team:</a:t>
            </a:r>
          </a:p>
        </p:txBody>
      </p:sp>
    </p:spTree>
    <p:extLst>
      <p:ext uri="{BB962C8B-B14F-4D97-AF65-F5344CB8AC3E}">
        <p14:creationId xmlns:p14="http://schemas.microsoft.com/office/powerpoint/2010/main" val="32517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1343614" y="226613"/>
            <a:ext cx="10343889" cy="451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nchor="t">
            <a:normAutofit fontScale="90000"/>
          </a:bodyPr>
          <a:lstStyle/>
          <a:p>
            <a:pPr>
              <a:defRPr/>
            </a:pPr>
            <a:r>
              <a:rPr lang="en-US" dirty="0"/>
              <a:t>Primary Stroke Care Program Specifics</a:t>
            </a:r>
          </a:p>
        </p:txBody>
      </p:sp>
      <p:graphicFrame>
        <p:nvGraphicFramePr>
          <p:cNvPr id="5" name="Content Placeholder 8">
            <a:extLst>
              <a:ext uri="{FF2B5EF4-FFF2-40B4-BE49-F238E27FC236}">
                <a16:creationId xmlns:a16="http://schemas.microsoft.com/office/drawing/2014/main" id="{9B657BA3-6C3F-191C-A61B-EBE416CA9BD5}"/>
              </a:ext>
            </a:extLst>
          </p:cNvPr>
          <p:cNvGraphicFramePr>
            <a:graphicFrameLocks/>
          </p:cNvGraphicFramePr>
          <p:nvPr>
            <p:extLst>
              <p:ext uri="{D42A27DB-BD31-4B8C-83A1-F6EECF244321}">
                <p14:modId xmlns:p14="http://schemas.microsoft.com/office/powerpoint/2010/main" val="2425870930"/>
              </p:ext>
            </p:extLst>
          </p:nvPr>
        </p:nvGraphicFramePr>
        <p:xfrm>
          <a:off x="955221" y="922705"/>
          <a:ext cx="10732282" cy="501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2817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94C-0E0F-4DA6-B01D-8CF593D06346}"/>
              </a:ext>
            </a:extLst>
          </p:cNvPr>
          <p:cNvSpPr>
            <a:spLocks noGrp="1"/>
          </p:cNvSpPr>
          <p:nvPr>
            <p:ph type="title"/>
          </p:nvPr>
        </p:nvSpPr>
        <p:spPr>
          <a:xfrm>
            <a:off x="1405288" y="365126"/>
            <a:ext cx="9948511" cy="704550"/>
          </a:xfrm>
        </p:spPr>
        <p:txBody>
          <a:bodyPr>
            <a:normAutofit fontScale="90000"/>
          </a:bodyPr>
          <a:lstStyle/>
          <a:p>
            <a:r>
              <a:rPr lang="en-US" dirty="0"/>
              <a:t>Primary Stroke Care Program Specifics</a:t>
            </a:r>
          </a:p>
        </p:txBody>
      </p:sp>
      <p:sp>
        <p:nvSpPr>
          <p:cNvPr id="6" name="Content Placeholder 2">
            <a:extLst>
              <a:ext uri="{FF2B5EF4-FFF2-40B4-BE49-F238E27FC236}">
                <a16:creationId xmlns:a16="http://schemas.microsoft.com/office/drawing/2014/main" id="{4FDB91D0-2387-4650-6C46-EAF76A4A3267}"/>
              </a:ext>
            </a:extLst>
          </p:cNvPr>
          <p:cNvSpPr txBox="1">
            <a:spLocks/>
          </p:cNvSpPr>
          <p:nvPr/>
        </p:nvSpPr>
        <p:spPr>
          <a:xfrm>
            <a:off x="1027148" y="1167493"/>
            <a:ext cx="10137703" cy="485116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lnSpc>
                <a:spcPts val="2600"/>
              </a:lnSpc>
              <a:spcBef>
                <a:spcPts val="500"/>
              </a:spcBef>
              <a:buFontTx/>
              <a:buNone/>
              <a:defRPr sz="1700" kern="1200" baseline="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500"/>
              </a:spcBef>
              <a:buFontTx/>
              <a:buNone/>
              <a:defRPr sz="1700" kern="1200">
                <a:solidFill>
                  <a:schemeClr val="tx1">
                    <a:lumMod val="65000"/>
                    <a:lumOff val="35000"/>
                  </a:schemeClr>
                </a:solidFill>
                <a:latin typeface="+mn-lt"/>
                <a:ea typeface="+mn-ea"/>
                <a:cs typeface="+mn-cs"/>
              </a:defRPr>
            </a:lvl3pPr>
            <a:lvl4pPr marL="457200" marR="0" indent="-228600" algn="l" defTabSz="457200" rtl="0" eaLnBrk="1" fontAlgn="auto" latinLnBrk="0" hangingPunct="1">
              <a:lnSpc>
                <a:spcPts val="2500"/>
              </a:lnSpc>
              <a:spcBef>
                <a:spcPct val="20000"/>
              </a:spcBef>
              <a:spcAft>
                <a:spcPts val="0"/>
              </a:spcAft>
              <a:buClr>
                <a:schemeClr val="tx1">
                  <a:lumMod val="65000"/>
                  <a:lumOff val="35000"/>
                </a:schemeClr>
              </a:buClr>
              <a:buSzPct val="75000"/>
              <a:buFont typeface="Wingdings" charset="2"/>
              <a:buChar char="§"/>
              <a:tabLst/>
              <a:defRPr sz="17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The program develops a standardized process originating in clinical practice guidelines (CPGs) or evidence-based practice to deliver or facilitate the delivery of clinical care.  The program demonstrates evidence that it is following the clinical practice guidelines when providing care, treatment, and services.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	The program must demonstrate evidence that it is following the clinical practice guidelines when providing care, treatment, and services as evidenced by using fluid recommended for Acute Ischemic Stroke of normal saline.  If a different fluid is selected to treat the patient the provider must document in the EMR the reason for the change of fluids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	Primary Stroke Program CPGs are located on MYTCH -Departments-Stroke Program-Clinical Resources-Open Clinical Practice Guidelines.docx</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	Use of Primary Stroke Order Sets:  Stroke Add On, ICU Hemorrhagic, Subarachnoid Hemorrhagic, Acute Ischemic Stroke reduces delays due to inconsistent or incomplete orders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	The use of standardized stroke care order sets is recommended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to improve general management such as Dysphagia management.  </a:t>
            </a:r>
            <a:r>
              <a:rPr kumimoji="0" lang="en-US" sz="2400" b="1" i="0" u="sng"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rPr>
              <a:t>Should a patient fail the H2O test, the patient must have a Speech Pathology consult and remain NPO including medications.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330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D2C8-3708-4FCE-B580-26925FBF666F}"/>
              </a:ext>
            </a:extLst>
          </p:cNvPr>
          <p:cNvSpPr>
            <a:spLocks noGrp="1"/>
          </p:cNvSpPr>
          <p:nvPr>
            <p:ph type="title"/>
          </p:nvPr>
        </p:nvSpPr>
        <p:spPr>
          <a:xfrm>
            <a:off x="979714" y="299812"/>
            <a:ext cx="10948307" cy="631090"/>
          </a:xfrm>
        </p:spPr>
        <p:txBody>
          <a:bodyPr>
            <a:normAutofit fontScale="90000"/>
          </a:bodyPr>
          <a:lstStyle/>
          <a:p>
            <a:r>
              <a:rPr lang="en-US" dirty="0"/>
              <a:t>Intravenous Fluids Clinical Practice Guideline </a:t>
            </a:r>
          </a:p>
        </p:txBody>
      </p:sp>
      <p:sp>
        <p:nvSpPr>
          <p:cNvPr id="6" name="Content Placeholder 2">
            <a:extLst>
              <a:ext uri="{FF2B5EF4-FFF2-40B4-BE49-F238E27FC236}">
                <a16:creationId xmlns:a16="http://schemas.microsoft.com/office/drawing/2014/main" id="{9C8A9EAB-D729-FBDC-5169-A0D77C723B9F}"/>
              </a:ext>
            </a:extLst>
          </p:cNvPr>
          <p:cNvSpPr txBox="1">
            <a:spLocks/>
          </p:cNvSpPr>
          <p:nvPr/>
        </p:nvSpPr>
        <p:spPr>
          <a:xfrm>
            <a:off x="1151164" y="1036865"/>
            <a:ext cx="10162197" cy="504711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lnSpc>
                <a:spcPts val="2600"/>
              </a:lnSpc>
              <a:spcBef>
                <a:spcPts val="500"/>
              </a:spcBef>
              <a:buFontTx/>
              <a:buNone/>
              <a:defRPr sz="1700" kern="1200" baseline="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500"/>
              </a:spcBef>
              <a:buFontTx/>
              <a:buNone/>
              <a:defRPr sz="1700" kern="1200">
                <a:solidFill>
                  <a:schemeClr val="tx1">
                    <a:lumMod val="65000"/>
                    <a:lumOff val="35000"/>
                  </a:schemeClr>
                </a:solidFill>
                <a:latin typeface="+mn-lt"/>
                <a:ea typeface="+mn-ea"/>
                <a:cs typeface="+mn-cs"/>
              </a:defRPr>
            </a:lvl3pPr>
            <a:lvl4pPr marL="457200" marR="0" indent="-228600" algn="l" defTabSz="457200" rtl="0" eaLnBrk="1" fontAlgn="auto" latinLnBrk="0" hangingPunct="1">
              <a:lnSpc>
                <a:spcPts val="2500"/>
              </a:lnSpc>
              <a:spcBef>
                <a:spcPct val="20000"/>
              </a:spcBef>
              <a:spcAft>
                <a:spcPts val="0"/>
              </a:spcAft>
              <a:buClr>
                <a:schemeClr val="tx1">
                  <a:lumMod val="65000"/>
                  <a:lumOff val="35000"/>
                </a:schemeClr>
              </a:buClr>
              <a:buSzPct val="75000"/>
              <a:buFont typeface="Wingdings" charset="2"/>
              <a:buChar char="§"/>
              <a:tabLst/>
              <a:defRPr sz="17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Patients presenting with acute ischemic stroke are predominantly either euvolemic or hypovolemic</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Hypovolemia may predispose to hypoperfusion and exacerbate the ischemic brain injury, cause renal impairment, and potentiate thrombosis. Hypervolemia may exacerbate ischemic brain edema and increase stress on the myocardium. Thus, euvolemia is desirable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For patients who are euvolemic at presentation, clinicians should initiate maintenance intravenous fluids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A substantial proportion of hypotonic solutions, such as 5% dextrose (after the glucose is metabolized) or 0.45% saline, is distributed into the intracellular spaces and may exacerbate ischemic brain edema. Isotonic solutions such as 0.9% saline are more evenly distributed into the extracellular spaces (interstitial and intravascular) and may be better for patients with acute ischemic stroke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Hypovolemia should be corrected with intravenous normal saline, and cardiac arrhythmias that might be reducing cardiac output should be corrected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sysClr val="windowText" lastClr="000000">
                    <a:lumMod val="65000"/>
                    <a:lumOff val="35000"/>
                  </a:sysClr>
                </a:solidFill>
                <a:effectLst/>
                <a:uLnTx/>
                <a:uFillTx/>
                <a:latin typeface="Aptos" panose="02110004020202020204"/>
                <a:ea typeface="+mn-ea"/>
                <a:cs typeface="+mn-cs"/>
              </a:rPr>
              <a:t>•	If a different fluid is selected to treat the patient the provider must document in the EMR the reason for the change of fluids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a:ln>
                <a:noFill/>
              </a:ln>
              <a:solidFill>
                <a:sysClr val="windowText" lastClr="000000">
                  <a:lumMod val="65000"/>
                  <a:lumOff val="35000"/>
                </a:sys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6987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C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52E5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CHHN_External Only.pptx" id="{E703C8BE-C0BA-45D8-BE4B-A49A5E60BC60}" vid="{667DB52C-FE43-4628-9A4E-D0B37C24B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D619FB8099C84F8AC069703D5A7A04" ma:contentTypeVersion="4" ma:contentTypeDescription="Create a new document." ma:contentTypeScope="" ma:versionID="9581ea071df1e74000cc32b99d8f0b1e">
  <xsd:schema xmlns:xsd="http://www.w3.org/2001/XMLSchema" xmlns:xs="http://www.w3.org/2001/XMLSchema" xmlns:p="http://schemas.microsoft.com/office/2006/metadata/properties" xmlns:ns2="8530abcc-a3e5-4d72-9acc-b7e1bc099c73" targetNamespace="http://schemas.microsoft.com/office/2006/metadata/properties" ma:root="true" ma:fieldsID="8634163c50c2fc0fc085ad428070bd5f" ns2:_="">
    <xsd:import namespace="8530abcc-a3e5-4d72-9acc-b7e1bc099c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0abcc-a3e5-4d72-9acc-b7e1bc099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04CD1-F5B5-4CBB-83CF-E6E0E86BB09D}">
  <ds:schemaRefs>
    <ds:schemaRef ds:uri="http://schemas.microsoft.com/sharepoint/v3/contenttype/forms"/>
  </ds:schemaRefs>
</ds:datastoreItem>
</file>

<file path=customXml/itemProps2.xml><?xml version="1.0" encoding="utf-8"?>
<ds:datastoreItem xmlns:ds="http://schemas.openxmlformats.org/officeDocument/2006/customXml" ds:itemID="{30FB0706-89E1-45FA-AB7A-779673DE7BC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97f58c6-d005-43cd-9bb2-23a5a8599e8b"/>
    <ds:schemaRef ds:uri="http://purl.org/dc/elements/1.1/"/>
    <ds:schemaRef ds:uri="http://schemas.microsoft.com/office/2006/metadata/properties"/>
    <ds:schemaRef ds:uri="252a993b-3937-402c-a618-6596e408b886"/>
    <ds:schemaRef ds:uri="http://www.w3.org/XML/1998/namespace"/>
  </ds:schemaRefs>
</ds:datastoreItem>
</file>

<file path=customXml/itemProps3.xml><?xml version="1.0" encoding="utf-8"?>
<ds:datastoreItem xmlns:ds="http://schemas.openxmlformats.org/officeDocument/2006/customXml" ds:itemID="{068B3DFC-06AF-4259-85C1-12DD300DE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0abcc-a3e5-4d72-9acc-b7e1bc099c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 Christ Hospital Health Network Slides - EXTERNAL USE</Template>
  <TotalTime>68</TotalTime>
  <Words>2220</Words>
  <Application>Microsoft Office PowerPoint</Application>
  <PresentationFormat>Widescreen</PresentationFormat>
  <Paragraphs>195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Courier New</vt:lpstr>
      <vt:lpstr>Myriad Pro</vt:lpstr>
      <vt:lpstr>Symbol</vt:lpstr>
      <vt:lpstr>Office Theme</vt:lpstr>
      <vt:lpstr>TCHHN Joint Commission Disease Specific Care Certification Programs Provider Education </vt:lpstr>
      <vt:lpstr>JC Certification Program Components</vt:lpstr>
      <vt:lpstr>PowerPoint Presentation</vt:lpstr>
      <vt:lpstr>PowerPoint Presentation</vt:lpstr>
      <vt:lpstr>LEFT VENTRICULAR ASSIST DEVICE (LVAD) PROGRAM SPECIFICS </vt:lpstr>
      <vt:lpstr>Palliative Care Program Specifics</vt:lpstr>
      <vt:lpstr>Primary Stroke Care Program Specifics</vt:lpstr>
      <vt:lpstr>Primary Stroke Care Program Specifics</vt:lpstr>
      <vt:lpstr>Intravenous Fluids Clinical Practice Guideline </vt:lpstr>
      <vt:lpstr>Inpatient Diabetes Program Specifics</vt:lpstr>
      <vt:lpstr>Inpatient Diabetes Program Specifics</vt:lpstr>
      <vt:lpstr>Advanced Hip and Knee Program</vt:lpstr>
      <vt:lpstr>Total Hip and Total Knee Replacement Standard Performance Measures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Waddle, Laura J</dc:creator>
  <cp:lastModifiedBy>Waddle, Laura J</cp:lastModifiedBy>
  <cp:revision>4</cp:revision>
  <dcterms:created xsi:type="dcterms:W3CDTF">2025-12-01T17:35:20Z</dcterms:created>
  <dcterms:modified xsi:type="dcterms:W3CDTF">2026-06-23T20:11:07Z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0x0101000AD619FB8099C84F8AC069703D5A7A04</vt:lpwstr>
  </property>
</Properties>
</file>