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9" r:id="rId5"/>
    <p:sldId id="261" r:id="rId6"/>
    <p:sldId id="258" r:id="rId7"/>
    <p:sldId id="1068" r:id="rId8"/>
    <p:sldId id="260" r:id="rId9"/>
    <p:sldId id="1067" r:id="rId10"/>
    <p:sldId id="1059" r:id="rId11"/>
    <p:sldId id="1060" r:id="rId12"/>
    <p:sldId id="1064" r:id="rId13"/>
    <p:sldId id="1065" r:id="rId14"/>
    <p:sldId id="10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17835-8897-4579-8D56-EBE5D299C2FF}"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n-US"/>
        </a:p>
      </dgm:t>
    </dgm:pt>
    <dgm:pt modelId="{C346A2ED-0967-4F4C-9D32-BF4D087B18B6}">
      <dgm:prSet phldrT="[Text]" custT="1"/>
      <dgm:spPr/>
      <dgm:t>
        <a:bodyPr/>
        <a:lstStyle/>
        <a:p>
          <a:r>
            <a:rPr lang="en-US" sz="2800" dirty="0"/>
            <a:t>Structure</a:t>
          </a:r>
        </a:p>
      </dgm:t>
    </dgm:pt>
    <dgm:pt modelId="{5D08573F-2735-4876-B34B-ECB7EEFE7F26}" type="parTrans" cxnId="{ED1C9CA0-630A-4FE8-B2F6-F9DB8D09B7B9}">
      <dgm:prSet/>
      <dgm:spPr/>
      <dgm:t>
        <a:bodyPr/>
        <a:lstStyle/>
        <a:p>
          <a:endParaRPr lang="en-US"/>
        </a:p>
      </dgm:t>
    </dgm:pt>
    <dgm:pt modelId="{1BA52292-6698-4E15-9B7B-D30E710D8C38}" type="sibTrans" cxnId="{ED1C9CA0-630A-4FE8-B2F6-F9DB8D09B7B9}">
      <dgm:prSet/>
      <dgm:spPr/>
      <dgm:t>
        <a:bodyPr/>
        <a:lstStyle/>
        <a:p>
          <a:endParaRPr lang="en-US"/>
        </a:p>
      </dgm:t>
    </dgm:pt>
    <dgm:pt modelId="{DA2E776B-2175-4209-B040-D22876F9C140}">
      <dgm:prSet phldrT="[Text]" custT="1"/>
      <dgm:spPr/>
      <dgm:t>
        <a:bodyPr/>
        <a:lstStyle/>
        <a:p>
          <a:r>
            <a:rPr lang="en-US" sz="1600" dirty="0"/>
            <a:t>Survey every two years </a:t>
          </a:r>
        </a:p>
      </dgm:t>
    </dgm:pt>
    <dgm:pt modelId="{CA962134-AE54-415E-B058-858A31874AE7}" type="parTrans" cxnId="{A2459111-E848-44D8-A98E-012B125DA4EC}">
      <dgm:prSet/>
      <dgm:spPr/>
      <dgm:t>
        <a:bodyPr/>
        <a:lstStyle/>
        <a:p>
          <a:endParaRPr lang="en-US"/>
        </a:p>
      </dgm:t>
    </dgm:pt>
    <dgm:pt modelId="{F487C3CA-849B-4209-AAB2-437B600E45B0}" type="sibTrans" cxnId="{A2459111-E848-44D8-A98E-012B125DA4EC}">
      <dgm:prSet/>
      <dgm:spPr/>
      <dgm:t>
        <a:bodyPr/>
        <a:lstStyle/>
        <a:p>
          <a:endParaRPr lang="en-US"/>
        </a:p>
      </dgm:t>
    </dgm:pt>
    <dgm:pt modelId="{427C4323-FBFB-4E84-BBA9-B809F5895D42}">
      <dgm:prSet phldrT="[Text]" custT="1"/>
      <dgm:spPr/>
      <dgm:t>
        <a:bodyPr/>
        <a:lstStyle/>
        <a:p>
          <a:r>
            <a:rPr lang="en-US" sz="2800" dirty="0"/>
            <a:t>Processes</a:t>
          </a:r>
        </a:p>
      </dgm:t>
    </dgm:pt>
    <dgm:pt modelId="{FA4301F3-89A7-4727-9676-3739C6EBDCA8}" type="parTrans" cxnId="{D4FF70D1-D495-40D4-B99B-CFD1A813548E}">
      <dgm:prSet/>
      <dgm:spPr/>
      <dgm:t>
        <a:bodyPr/>
        <a:lstStyle/>
        <a:p>
          <a:endParaRPr lang="en-US"/>
        </a:p>
      </dgm:t>
    </dgm:pt>
    <dgm:pt modelId="{27484DE6-02C5-4579-B7A6-41A8CB2CE8BF}" type="sibTrans" cxnId="{D4FF70D1-D495-40D4-B99B-CFD1A813548E}">
      <dgm:prSet/>
      <dgm:spPr/>
      <dgm:t>
        <a:bodyPr/>
        <a:lstStyle/>
        <a:p>
          <a:endParaRPr lang="en-US"/>
        </a:p>
      </dgm:t>
    </dgm:pt>
    <dgm:pt modelId="{ABC90DAA-01CB-44B1-AA0D-C22757E6CDDE}">
      <dgm:prSet phldrT="[Text]" custT="1"/>
      <dgm:spPr/>
      <dgm:t>
        <a:bodyPr/>
        <a:lstStyle/>
        <a:p>
          <a:r>
            <a:rPr lang="en-US" sz="1600" dirty="0"/>
            <a:t>Adoption of Clinical Practice Guidelines (CPG)</a:t>
          </a:r>
        </a:p>
      </dgm:t>
    </dgm:pt>
    <dgm:pt modelId="{2D1F22CA-A5D5-4915-B19B-159CA0BE4259}" type="parTrans" cxnId="{369C5D7C-1660-47BE-898A-4E8A7C47A149}">
      <dgm:prSet/>
      <dgm:spPr/>
      <dgm:t>
        <a:bodyPr/>
        <a:lstStyle/>
        <a:p>
          <a:endParaRPr lang="en-US"/>
        </a:p>
      </dgm:t>
    </dgm:pt>
    <dgm:pt modelId="{88B4975D-7C56-4225-88E4-26B31ED499B5}" type="sibTrans" cxnId="{369C5D7C-1660-47BE-898A-4E8A7C47A149}">
      <dgm:prSet/>
      <dgm:spPr/>
      <dgm:t>
        <a:bodyPr/>
        <a:lstStyle/>
        <a:p>
          <a:endParaRPr lang="en-US"/>
        </a:p>
      </dgm:t>
    </dgm:pt>
    <dgm:pt modelId="{E06A6886-DBC1-4D85-89BB-7EFBB1651329}">
      <dgm:prSet phldrT="[Text]" custT="1"/>
      <dgm:spPr/>
      <dgm:t>
        <a:bodyPr/>
        <a:lstStyle/>
        <a:p>
          <a:r>
            <a:rPr lang="en-US" sz="2800" dirty="0"/>
            <a:t>Outcomes</a:t>
          </a:r>
        </a:p>
      </dgm:t>
    </dgm:pt>
    <dgm:pt modelId="{EFE05776-0B26-4C56-9034-3703595C2F93}" type="parTrans" cxnId="{99C80AA7-E1F5-47A6-AAA5-00F7CF714109}">
      <dgm:prSet/>
      <dgm:spPr/>
      <dgm:t>
        <a:bodyPr/>
        <a:lstStyle/>
        <a:p>
          <a:endParaRPr lang="en-US"/>
        </a:p>
      </dgm:t>
    </dgm:pt>
    <dgm:pt modelId="{CFD304C6-041E-4BED-B646-37EFE131530B}" type="sibTrans" cxnId="{99C80AA7-E1F5-47A6-AAA5-00F7CF714109}">
      <dgm:prSet/>
      <dgm:spPr/>
      <dgm:t>
        <a:bodyPr/>
        <a:lstStyle/>
        <a:p>
          <a:endParaRPr lang="en-US"/>
        </a:p>
      </dgm:t>
    </dgm:pt>
    <dgm:pt modelId="{D5CB960F-F1FE-465A-9055-039B9EFAE85D}">
      <dgm:prSet phldrT="[Text]" custT="1"/>
      <dgm:spPr/>
      <dgm:t>
        <a:bodyPr/>
        <a:lstStyle/>
        <a:p>
          <a:r>
            <a:rPr lang="en-US" sz="1600" dirty="0"/>
            <a:t>Standardized performance measures </a:t>
          </a:r>
        </a:p>
      </dgm:t>
    </dgm:pt>
    <dgm:pt modelId="{D3CF8B66-0503-4492-AB61-90B2509A6FF5}" type="parTrans" cxnId="{A4823D73-DB46-4E3D-B546-E59FFEB5FE40}">
      <dgm:prSet/>
      <dgm:spPr/>
      <dgm:t>
        <a:bodyPr/>
        <a:lstStyle/>
        <a:p>
          <a:endParaRPr lang="en-US"/>
        </a:p>
      </dgm:t>
    </dgm:pt>
    <dgm:pt modelId="{5584C7FD-A782-4D7E-AFEB-D283BB573F37}" type="sibTrans" cxnId="{A4823D73-DB46-4E3D-B546-E59FFEB5FE40}">
      <dgm:prSet/>
      <dgm:spPr/>
      <dgm:t>
        <a:bodyPr/>
        <a:lstStyle/>
        <a:p>
          <a:endParaRPr lang="en-US"/>
        </a:p>
      </dgm:t>
    </dgm:pt>
    <dgm:pt modelId="{7379E5B5-0426-4B07-B9F8-82AEB6286D59}">
      <dgm:prSet phldrT="[Text]" custT="1"/>
      <dgm:spPr/>
      <dgm:t>
        <a:bodyPr/>
        <a:lstStyle/>
        <a:p>
          <a:r>
            <a:rPr lang="en-US" sz="1600" dirty="0"/>
            <a:t>Disease Specific / Patient Population focused </a:t>
          </a:r>
        </a:p>
      </dgm:t>
    </dgm:pt>
    <dgm:pt modelId="{3F8BAD6F-E101-409C-9420-9CC36C970765}" type="parTrans" cxnId="{153324BB-D505-4DE1-AC02-09B8B920C297}">
      <dgm:prSet/>
      <dgm:spPr/>
      <dgm:t>
        <a:bodyPr/>
        <a:lstStyle/>
        <a:p>
          <a:endParaRPr lang="en-US"/>
        </a:p>
      </dgm:t>
    </dgm:pt>
    <dgm:pt modelId="{589108CF-3899-48DB-81C2-53790658FDB7}" type="sibTrans" cxnId="{153324BB-D505-4DE1-AC02-09B8B920C297}">
      <dgm:prSet/>
      <dgm:spPr/>
      <dgm:t>
        <a:bodyPr/>
        <a:lstStyle/>
        <a:p>
          <a:endParaRPr lang="en-US"/>
        </a:p>
      </dgm:t>
    </dgm:pt>
    <dgm:pt modelId="{FB6157D7-AC9E-4D48-AD47-52CB65FA77E9}">
      <dgm:prSet phldrT="[Text]" custT="1"/>
      <dgm:spPr/>
      <dgm:t>
        <a:bodyPr/>
        <a:lstStyle/>
        <a:p>
          <a:r>
            <a:rPr lang="en-US" sz="1600" dirty="0"/>
            <a:t>Medical Director</a:t>
          </a:r>
        </a:p>
      </dgm:t>
    </dgm:pt>
    <dgm:pt modelId="{CC6EFE16-F34A-4119-9D32-49991DA43F75}" type="parTrans" cxnId="{1DC3AEF8-63BE-4474-8025-46671F13CC83}">
      <dgm:prSet/>
      <dgm:spPr/>
      <dgm:t>
        <a:bodyPr/>
        <a:lstStyle/>
        <a:p>
          <a:endParaRPr lang="en-US"/>
        </a:p>
      </dgm:t>
    </dgm:pt>
    <dgm:pt modelId="{5D402C27-21CA-459D-BF1C-7010AF538658}" type="sibTrans" cxnId="{1DC3AEF8-63BE-4474-8025-46671F13CC83}">
      <dgm:prSet/>
      <dgm:spPr/>
      <dgm:t>
        <a:bodyPr/>
        <a:lstStyle/>
        <a:p>
          <a:endParaRPr lang="en-US"/>
        </a:p>
      </dgm:t>
    </dgm:pt>
    <dgm:pt modelId="{DE327128-CB09-4A48-9CD0-90357DFAF8C6}">
      <dgm:prSet phldrT="[Text]" custT="1"/>
      <dgm:spPr/>
      <dgm:t>
        <a:bodyPr/>
        <a:lstStyle/>
        <a:p>
          <a:r>
            <a:rPr lang="en-US" sz="1600" dirty="0"/>
            <a:t>Clinical Director/ Manager</a:t>
          </a:r>
        </a:p>
      </dgm:t>
    </dgm:pt>
    <dgm:pt modelId="{4E24FD41-03ED-4D75-BD28-C1DB15BA245D}" type="parTrans" cxnId="{0FF990AB-C4C3-494C-BCE3-4D98232C5DBF}">
      <dgm:prSet/>
      <dgm:spPr/>
      <dgm:t>
        <a:bodyPr/>
        <a:lstStyle/>
        <a:p>
          <a:endParaRPr lang="en-US"/>
        </a:p>
      </dgm:t>
    </dgm:pt>
    <dgm:pt modelId="{696C9BF0-F865-4CA1-9CB5-6EDD9A271BBF}" type="sibTrans" cxnId="{0FF990AB-C4C3-494C-BCE3-4D98232C5DBF}">
      <dgm:prSet/>
      <dgm:spPr/>
      <dgm:t>
        <a:bodyPr/>
        <a:lstStyle/>
        <a:p>
          <a:endParaRPr lang="en-US"/>
        </a:p>
      </dgm:t>
    </dgm:pt>
    <dgm:pt modelId="{CA109CC7-2068-42C6-903A-2E3CBA07E06E}">
      <dgm:prSet phldrT="[Text]" custT="1"/>
      <dgm:spPr/>
      <dgm:t>
        <a:bodyPr/>
        <a:lstStyle/>
        <a:p>
          <a:r>
            <a:rPr lang="en-US" sz="1600" dirty="0"/>
            <a:t>Core Interdisciplinary Team</a:t>
          </a:r>
        </a:p>
      </dgm:t>
    </dgm:pt>
    <dgm:pt modelId="{3E2BA5F4-CB56-45EF-8BC3-0FCA8D7BC1ED}" type="parTrans" cxnId="{E66753EF-7015-4207-9F16-610A3B27A9D3}">
      <dgm:prSet/>
      <dgm:spPr/>
      <dgm:t>
        <a:bodyPr/>
        <a:lstStyle/>
        <a:p>
          <a:endParaRPr lang="en-US"/>
        </a:p>
      </dgm:t>
    </dgm:pt>
    <dgm:pt modelId="{2611A49E-67E6-4FC2-A198-F6577EC98BF5}" type="sibTrans" cxnId="{E66753EF-7015-4207-9F16-610A3B27A9D3}">
      <dgm:prSet/>
      <dgm:spPr/>
      <dgm:t>
        <a:bodyPr/>
        <a:lstStyle/>
        <a:p>
          <a:endParaRPr lang="en-US"/>
        </a:p>
      </dgm:t>
    </dgm:pt>
    <dgm:pt modelId="{0EB27671-E803-488F-91A6-B40A9D3F441B}">
      <dgm:prSet custT="1"/>
      <dgm:spPr/>
      <dgm:t>
        <a:bodyPr/>
        <a:lstStyle/>
        <a:p>
          <a:r>
            <a:rPr lang="en-US" sz="1600" dirty="0"/>
            <a:t>Evidenced based care to guide clinical practice </a:t>
          </a:r>
        </a:p>
      </dgm:t>
    </dgm:pt>
    <dgm:pt modelId="{8252E59E-B7F9-441C-807A-D0CA7BA6C4C0}" type="parTrans" cxnId="{F111FD0A-C800-4FFA-9B98-193F1C3654A2}">
      <dgm:prSet/>
      <dgm:spPr/>
      <dgm:t>
        <a:bodyPr/>
        <a:lstStyle/>
        <a:p>
          <a:endParaRPr lang="en-US"/>
        </a:p>
      </dgm:t>
    </dgm:pt>
    <dgm:pt modelId="{ADF2F4EC-93DE-4648-98DA-96BB515926AA}" type="sibTrans" cxnId="{F111FD0A-C800-4FFA-9B98-193F1C3654A2}">
      <dgm:prSet/>
      <dgm:spPr/>
      <dgm:t>
        <a:bodyPr/>
        <a:lstStyle/>
        <a:p>
          <a:endParaRPr lang="en-US"/>
        </a:p>
      </dgm:t>
    </dgm:pt>
    <dgm:pt modelId="{6CD380BD-4175-4C09-94E4-E5D26057D768}">
      <dgm:prSet custT="1"/>
      <dgm:spPr/>
      <dgm:t>
        <a:bodyPr/>
        <a:lstStyle/>
        <a:p>
          <a:r>
            <a:rPr lang="en-US" sz="1600" dirty="0"/>
            <a:t>Order sets</a:t>
          </a:r>
        </a:p>
      </dgm:t>
    </dgm:pt>
    <dgm:pt modelId="{311DEE07-544D-4674-ABF0-58EC6BB00541}" type="parTrans" cxnId="{BF48A8E6-5A0D-48DE-B2BA-DFFDAD9FD0F1}">
      <dgm:prSet/>
      <dgm:spPr/>
      <dgm:t>
        <a:bodyPr/>
        <a:lstStyle/>
        <a:p>
          <a:endParaRPr lang="en-US"/>
        </a:p>
      </dgm:t>
    </dgm:pt>
    <dgm:pt modelId="{BBF67FB2-3D25-40DC-9925-056F9F883156}" type="sibTrans" cxnId="{BF48A8E6-5A0D-48DE-B2BA-DFFDAD9FD0F1}">
      <dgm:prSet/>
      <dgm:spPr/>
      <dgm:t>
        <a:bodyPr/>
        <a:lstStyle/>
        <a:p>
          <a:endParaRPr lang="en-US"/>
        </a:p>
      </dgm:t>
    </dgm:pt>
    <dgm:pt modelId="{487A854D-E269-4E91-BF90-3E5FEF455191}">
      <dgm:prSet custT="1"/>
      <dgm:spPr/>
      <dgm:t>
        <a:bodyPr/>
        <a:lstStyle/>
        <a:p>
          <a:r>
            <a:rPr lang="en-US" sz="1600" dirty="0"/>
            <a:t>Protocols</a:t>
          </a:r>
        </a:p>
      </dgm:t>
    </dgm:pt>
    <dgm:pt modelId="{0C933A6D-309D-4942-84FD-AAC0F0B31FB1}" type="parTrans" cxnId="{BAA8946B-4CC5-43FA-9CC6-0A20687CA5F8}">
      <dgm:prSet/>
      <dgm:spPr/>
      <dgm:t>
        <a:bodyPr/>
        <a:lstStyle/>
        <a:p>
          <a:endParaRPr lang="en-US"/>
        </a:p>
      </dgm:t>
    </dgm:pt>
    <dgm:pt modelId="{F0F3542C-C9AB-483C-8BA0-A5C21E721749}" type="sibTrans" cxnId="{BAA8946B-4CC5-43FA-9CC6-0A20687CA5F8}">
      <dgm:prSet/>
      <dgm:spPr/>
      <dgm:t>
        <a:bodyPr/>
        <a:lstStyle/>
        <a:p>
          <a:endParaRPr lang="en-US"/>
        </a:p>
      </dgm:t>
    </dgm:pt>
    <dgm:pt modelId="{150F74ED-ADF0-4A66-B8B2-BBD6859A9A7C}">
      <dgm:prSet custT="1"/>
      <dgm:spPr/>
      <dgm:t>
        <a:bodyPr/>
        <a:lstStyle/>
        <a:p>
          <a:r>
            <a:rPr lang="en-US" sz="1600" dirty="0"/>
            <a:t>Patient Satisfaction </a:t>
          </a:r>
        </a:p>
      </dgm:t>
    </dgm:pt>
    <dgm:pt modelId="{6A967A2B-9FE6-4946-B91B-AA0FC5DCA96E}" type="parTrans" cxnId="{DB60EA4B-67AB-4677-931E-1E61701D2151}">
      <dgm:prSet/>
      <dgm:spPr/>
      <dgm:t>
        <a:bodyPr/>
        <a:lstStyle/>
        <a:p>
          <a:endParaRPr lang="en-US"/>
        </a:p>
      </dgm:t>
    </dgm:pt>
    <dgm:pt modelId="{80DF7258-17A0-40BD-A121-D42D3417B6A6}" type="sibTrans" cxnId="{DB60EA4B-67AB-4677-931E-1E61701D2151}">
      <dgm:prSet/>
      <dgm:spPr/>
      <dgm:t>
        <a:bodyPr/>
        <a:lstStyle/>
        <a:p>
          <a:endParaRPr lang="en-US"/>
        </a:p>
      </dgm:t>
    </dgm:pt>
    <dgm:pt modelId="{3A44C218-8039-484E-B359-A5964BC88DD3}">
      <dgm:prSet custT="1"/>
      <dgm:spPr/>
      <dgm:t>
        <a:bodyPr/>
        <a:lstStyle/>
        <a:p>
          <a:r>
            <a:rPr lang="en-US" sz="1600" dirty="0"/>
            <a:t>Organized Quality Assessment Performance Improvement (QAPI) meetings </a:t>
          </a:r>
        </a:p>
      </dgm:t>
    </dgm:pt>
    <dgm:pt modelId="{7CABDD9C-93CB-42F3-8BC6-7F6372DD1557}" type="parTrans" cxnId="{41E396A0-CE4D-4748-BFF0-F94194A48478}">
      <dgm:prSet/>
      <dgm:spPr/>
      <dgm:t>
        <a:bodyPr/>
        <a:lstStyle/>
        <a:p>
          <a:endParaRPr lang="en-US"/>
        </a:p>
      </dgm:t>
    </dgm:pt>
    <dgm:pt modelId="{C246F595-E729-4202-9D9A-8B4827070CA2}" type="sibTrans" cxnId="{41E396A0-CE4D-4748-BFF0-F94194A48478}">
      <dgm:prSet/>
      <dgm:spPr/>
      <dgm:t>
        <a:bodyPr/>
        <a:lstStyle/>
        <a:p>
          <a:endParaRPr lang="en-US"/>
        </a:p>
      </dgm:t>
    </dgm:pt>
    <dgm:pt modelId="{91CA3E4C-BCD3-4D23-97FF-B09CB33DC0C9}">
      <dgm:prSet custT="1"/>
      <dgm:spPr/>
      <dgm:t>
        <a:bodyPr/>
        <a:lstStyle/>
        <a:p>
          <a:r>
            <a:rPr lang="en-US" sz="1600" dirty="0"/>
            <a:t>Improved Throughput</a:t>
          </a:r>
        </a:p>
      </dgm:t>
    </dgm:pt>
    <dgm:pt modelId="{4C227A81-DBF0-410A-B8F7-6E6B5FA6225A}" type="parTrans" cxnId="{5B90C312-F947-4267-AAFF-C8F5D55A759F}">
      <dgm:prSet/>
      <dgm:spPr/>
      <dgm:t>
        <a:bodyPr/>
        <a:lstStyle/>
        <a:p>
          <a:endParaRPr lang="en-US"/>
        </a:p>
      </dgm:t>
    </dgm:pt>
    <dgm:pt modelId="{1363A590-FF18-4245-8297-4C2D5BD916C2}" type="sibTrans" cxnId="{5B90C312-F947-4267-AAFF-C8F5D55A759F}">
      <dgm:prSet/>
      <dgm:spPr/>
      <dgm:t>
        <a:bodyPr/>
        <a:lstStyle/>
        <a:p>
          <a:endParaRPr lang="en-US"/>
        </a:p>
      </dgm:t>
    </dgm:pt>
    <dgm:pt modelId="{8D7ECC9C-B62C-4E30-9FF0-A5616EB70D00}">
      <dgm:prSet custT="1"/>
      <dgm:spPr/>
      <dgm:t>
        <a:bodyPr/>
        <a:lstStyle/>
        <a:p>
          <a:r>
            <a:rPr lang="en-US" sz="1600" dirty="0"/>
            <a:t>Promotes TCHHN programs</a:t>
          </a:r>
        </a:p>
      </dgm:t>
    </dgm:pt>
    <dgm:pt modelId="{EB5A799E-342D-49EB-B301-2704F8A60D8A}" type="parTrans" cxnId="{F12D45F6-8569-4547-B5C4-E1CE4663068C}">
      <dgm:prSet/>
      <dgm:spPr/>
      <dgm:t>
        <a:bodyPr/>
        <a:lstStyle/>
        <a:p>
          <a:endParaRPr lang="en-US"/>
        </a:p>
      </dgm:t>
    </dgm:pt>
    <dgm:pt modelId="{FFEFD5BE-4BF6-4EC9-B582-6F6561D81828}" type="sibTrans" cxnId="{F12D45F6-8569-4547-B5C4-E1CE4663068C}">
      <dgm:prSet/>
      <dgm:spPr/>
      <dgm:t>
        <a:bodyPr/>
        <a:lstStyle/>
        <a:p>
          <a:endParaRPr lang="en-US"/>
        </a:p>
      </dgm:t>
    </dgm:pt>
    <dgm:pt modelId="{6C83F7BE-80EB-4D73-B771-3040BA60855A}" type="pres">
      <dgm:prSet presAssocID="{EEB17835-8897-4579-8D56-EBE5D299C2FF}" presName="Name0" presStyleCnt="0">
        <dgm:presLayoutVars>
          <dgm:chMax val="7"/>
          <dgm:dir/>
          <dgm:animLvl val="lvl"/>
          <dgm:resizeHandles val="exact"/>
        </dgm:presLayoutVars>
      </dgm:prSet>
      <dgm:spPr/>
    </dgm:pt>
    <dgm:pt modelId="{F6DD8C15-D427-4890-BF91-F8886C353334}" type="pres">
      <dgm:prSet presAssocID="{C346A2ED-0967-4F4C-9D32-BF4D087B18B6}" presName="circle1" presStyleLbl="node1" presStyleIdx="0" presStyleCnt="3"/>
      <dgm:spPr/>
    </dgm:pt>
    <dgm:pt modelId="{06D3AD15-18DE-475D-8593-AEDBBB9BF72B}" type="pres">
      <dgm:prSet presAssocID="{C346A2ED-0967-4F4C-9D32-BF4D087B18B6}" presName="space" presStyleCnt="0"/>
      <dgm:spPr/>
    </dgm:pt>
    <dgm:pt modelId="{FBC5CC1C-6C0A-40A1-ABC9-367D64869DF7}" type="pres">
      <dgm:prSet presAssocID="{C346A2ED-0967-4F4C-9D32-BF4D087B18B6}" presName="rect1" presStyleLbl="alignAcc1" presStyleIdx="0" presStyleCnt="3"/>
      <dgm:spPr/>
    </dgm:pt>
    <dgm:pt modelId="{892DF91C-5911-4F3B-97AF-B513A8772E3B}" type="pres">
      <dgm:prSet presAssocID="{427C4323-FBFB-4E84-BBA9-B809F5895D42}" presName="vertSpace2" presStyleLbl="node1" presStyleIdx="0" presStyleCnt="3"/>
      <dgm:spPr/>
    </dgm:pt>
    <dgm:pt modelId="{ECF33947-6899-4562-9AD3-31AC026E61FC}" type="pres">
      <dgm:prSet presAssocID="{427C4323-FBFB-4E84-BBA9-B809F5895D42}" presName="circle2" presStyleLbl="node1" presStyleIdx="1" presStyleCnt="3"/>
      <dgm:spPr/>
    </dgm:pt>
    <dgm:pt modelId="{FDAC0EB8-0550-4CC8-8DDB-9E8AFE234289}" type="pres">
      <dgm:prSet presAssocID="{427C4323-FBFB-4E84-BBA9-B809F5895D42}" presName="rect2" presStyleLbl="alignAcc1" presStyleIdx="1" presStyleCnt="3"/>
      <dgm:spPr/>
    </dgm:pt>
    <dgm:pt modelId="{535070D8-7573-40EA-B942-5A1D9D0A043A}" type="pres">
      <dgm:prSet presAssocID="{E06A6886-DBC1-4D85-89BB-7EFBB1651329}" presName="vertSpace3" presStyleLbl="node1" presStyleIdx="1" presStyleCnt="3"/>
      <dgm:spPr/>
    </dgm:pt>
    <dgm:pt modelId="{E16AB974-A5F4-4605-83E5-14254CFFB8BD}" type="pres">
      <dgm:prSet presAssocID="{E06A6886-DBC1-4D85-89BB-7EFBB1651329}" presName="circle3" presStyleLbl="node1" presStyleIdx="2" presStyleCnt="3"/>
      <dgm:spPr/>
    </dgm:pt>
    <dgm:pt modelId="{83513E4B-E457-42AF-A8BA-0125782B3B3E}" type="pres">
      <dgm:prSet presAssocID="{E06A6886-DBC1-4D85-89BB-7EFBB1651329}" presName="rect3" presStyleLbl="alignAcc1" presStyleIdx="2" presStyleCnt="3"/>
      <dgm:spPr/>
    </dgm:pt>
    <dgm:pt modelId="{9FF83F53-8141-415D-BCF5-5D5693ECE129}" type="pres">
      <dgm:prSet presAssocID="{C346A2ED-0967-4F4C-9D32-BF4D087B18B6}" presName="rect1ParTx" presStyleLbl="alignAcc1" presStyleIdx="2" presStyleCnt="3">
        <dgm:presLayoutVars>
          <dgm:chMax val="1"/>
          <dgm:bulletEnabled val="1"/>
        </dgm:presLayoutVars>
      </dgm:prSet>
      <dgm:spPr/>
    </dgm:pt>
    <dgm:pt modelId="{0FC61C27-E17D-4C80-85D5-187D1A444D46}" type="pres">
      <dgm:prSet presAssocID="{C346A2ED-0967-4F4C-9D32-BF4D087B18B6}" presName="rect1ChTx" presStyleLbl="alignAcc1" presStyleIdx="2" presStyleCnt="3" custScaleX="130753" custLinFactNeighborX="-4252">
        <dgm:presLayoutVars>
          <dgm:bulletEnabled val="1"/>
        </dgm:presLayoutVars>
      </dgm:prSet>
      <dgm:spPr/>
    </dgm:pt>
    <dgm:pt modelId="{7B4022D3-74A4-4364-822B-1428C189F95A}" type="pres">
      <dgm:prSet presAssocID="{427C4323-FBFB-4E84-BBA9-B809F5895D42}" presName="rect2ParTx" presStyleLbl="alignAcc1" presStyleIdx="2" presStyleCnt="3">
        <dgm:presLayoutVars>
          <dgm:chMax val="1"/>
          <dgm:bulletEnabled val="1"/>
        </dgm:presLayoutVars>
      </dgm:prSet>
      <dgm:spPr/>
    </dgm:pt>
    <dgm:pt modelId="{436F4BDF-6691-459B-89B4-5EA716E7BED5}" type="pres">
      <dgm:prSet presAssocID="{427C4323-FBFB-4E84-BBA9-B809F5895D42}" presName="rect2ChTx" presStyleLbl="alignAcc1" presStyleIdx="2" presStyleCnt="3" custScaleX="128537" custLinFactNeighborX="-6011" custLinFactNeighborY="0">
        <dgm:presLayoutVars>
          <dgm:bulletEnabled val="1"/>
        </dgm:presLayoutVars>
      </dgm:prSet>
      <dgm:spPr/>
    </dgm:pt>
    <dgm:pt modelId="{DFF4A444-5A9E-45E0-B3F2-F9D515177A3D}" type="pres">
      <dgm:prSet presAssocID="{E06A6886-DBC1-4D85-89BB-7EFBB1651329}" presName="rect3ParTx" presStyleLbl="alignAcc1" presStyleIdx="2" presStyleCnt="3">
        <dgm:presLayoutVars>
          <dgm:chMax val="1"/>
          <dgm:bulletEnabled val="1"/>
        </dgm:presLayoutVars>
      </dgm:prSet>
      <dgm:spPr/>
    </dgm:pt>
    <dgm:pt modelId="{9BA15C10-C494-48D3-8FD2-32FCB27215A4}" type="pres">
      <dgm:prSet presAssocID="{E06A6886-DBC1-4D85-89BB-7EFBB1651329}" presName="rect3ChTx" presStyleLbl="alignAcc1" presStyleIdx="2" presStyleCnt="3" custScaleX="126952" custLinFactNeighborX="-6378" custLinFactNeighborY="2062">
        <dgm:presLayoutVars>
          <dgm:bulletEnabled val="1"/>
        </dgm:presLayoutVars>
      </dgm:prSet>
      <dgm:spPr/>
    </dgm:pt>
  </dgm:ptLst>
  <dgm:cxnLst>
    <dgm:cxn modelId="{D5F2AB03-EFD2-4F2D-AADD-10E822FD4FF6}" type="presOf" srcId="{FB6157D7-AC9E-4D48-AD47-52CB65FA77E9}" destId="{0FC61C27-E17D-4C80-85D5-187D1A444D46}" srcOrd="0" destOrd="2" presId="urn:microsoft.com/office/officeart/2005/8/layout/target3"/>
    <dgm:cxn modelId="{F111FD0A-C800-4FFA-9B98-193F1C3654A2}" srcId="{427C4323-FBFB-4E84-BBA9-B809F5895D42}" destId="{0EB27671-E803-488F-91A6-B40A9D3F441B}" srcOrd="1" destOrd="0" parTransId="{8252E59E-B7F9-441C-807A-D0CA7BA6C4C0}" sibTransId="{ADF2F4EC-93DE-4648-98DA-96BB515926AA}"/>
    <dgm:cxn modelId="{E189F50C-1829-44AD-9915-50FD75A8A4AB}" type="presOf" srcId="{487A854D-E269-4E91-BF90-3E5FEF455191}" destId="{436F4BDF-6691-459B-89B4-5EA716E7BED5}" srcOrd="0" destOrd="3" presId="urn:microsoft.com/office/officeart/2005/8/layout/target3"/>
    <dgm:cxn modelId="{A2459111-E848-44D8-A98E-012B125DA4EC}" srcId="{C346A2ED-0967-4F4C-9D32-BF4D087B18B6}" destId="{DA2E776B-2175-4209-B040-D22876F9C140}" srcOrd="0" destOrd="0" parTransId="{CA962134-AE54-415E-B058-858A31874AE7}" sibTransId="{F487C3CA-849B-4209-AAB2-437B600E45B0}"/>
    <dgm:cxn modelId="{5B90C312-F947-4267-AAFF-C8F5D55A759F}" srcId="{E06A6886-DBC1-4D85-89BB-7EFBB1651329}" destId="{91CA3E4C-BCD3-4D23-97FF-B09CB33DC0C9}" srcOrd="3" destOrd="0" parTransId="{4C227A81-DBF0-410A-B8F7-6E6B5FA6225A}" sibTransId="{1363A590-FF18-4245-8297-4C2D5BD916C2}"/>
    <dgm:cxn modelId="{7876F41A-DF07-4E2A-A5D4-BD84F8E41CE6}" type="presOf" srcId="{0EB27671-E803-488F-91A6-B40A9D3F441B}" destId="{436F4BDF-6691-459B-89B4-5EA716E7BED5}" srcOrd="0" destOrd="1" presId="urn:microsoft.com/office/officeart/2005/8/layout/target3"/>
    <dgm:cxn modelId="{590D5F23-C871-4221-A856-6CDCF0289B2D}" type="presOf" srcId="{3A44C218-8039-484E-B359-A5964BC88DD3}" destId="{9BA15C10-C494-48D3-8FD2-32FCB27215A4}" srcOrd="0" destOrd="2" presId="urn:microsoft.com/office/officeart/2005/8/layout/target3"/>
    <dgm:cxn modelId="{56507C27-9AAD-4913-BC4E-67E8BBF9702B}" type="presOf" srcId="{91CA3E4C-BCD3-4D23-97FF-B09CB33DC0C9}" destId="{9BA15C10-C494-48D3-8FD2-32FCB27215A4}" srcOrd="0" destOrd="3" presId="urn:microsoft.com/office/officeart/2005/8/layout/target3"/>
    <dgm:cxn modelId="{2638F32A-61B7-48AA-AC09-FD21950E107B}" type="presOf" srcId="{8D7ECC9C-B62C-4E30-9FF0-A5616EB70D00}" destId="{9BA15C10-C494-48D3-8FD2-32FCB27215A4}" srcOrd="0" destOrd="4" presId="urn:microsoft.com/office/officeart/2005/8/layout/target3"/>
    <dgm:cxn modelId="{3C2C2F2B-36F6-46FF-BDE8-2B022C9C11A3}" type="presOf" srcId="{427C4323-FBFB-4E84-BBA9-B809F5895D42}" destId="{7B4022D3-74A4-4364-822B-1428C189F95A}" srcOrd="1" destOrd="0" presId="urn:microsoft.com/office/officeart/2005/8/layout/target3"/>
    <dgm:cxn modelId="{9A489132-7C84-4206-B08E-F1656FA825B9}" type="presOf" srcId="{6CD380BD-4175-4C09-94E4-E5D26057D768}" destId="{436F4BDF-6691-459B-89B4-5EA716E7BED5}" srcOrd="0" destOrd="2" presId="urn:microsoft.com/office/officeart/2005/8/layout/target3"/>
    <dgm:cxn modelId="{4A1C5745-CF90-4B63-AC6C-3FCEA14A24A5}" type="presOf" srcId="{E06A6886-DBC1-4D85-89BB-7EFBB1651329}" destId="{83513E4B-E457-42AF-A8BA-0125782B3B3E}" srcOrd="0" destOrd="0" presId="urn:microsoft.com/office/officeart/2005/8/layout/target3"/>
    <dgm:cxn modelId="{993DBD6A-D3AB-4F5C-A5E2-946ED7ACBE81}" type="presOf" srcId="{7379E5B5-0426-4B07-B9F8-82AEB6286D59}" destId="{0FC61C27-E17D-4C80-85D5-187D1A444D46}" srcOrd="0" destOrd="1" presId="urn:microsoft.com/office/officeart/2005/8/layout/target3"/>
    <dgm:cxn modelId="{7A224E4B-6C46-4A80-8790-BC24B281B1CE}" type="presOf" srcId="{C346A2ED-0967-4F4C-9D32-BF4D087B18B6}" destId="{9FF83F53-8141-415D-BCF5-5D5693ECE129}" srcOrd="1" destOrd="0" presId="urn:microsoft.com/office/officeart/2005/8/layout/target3"/>
    <dgm:cxn modelId="{BAA8946B-4CC5-43FA-9CC6-0A20687CA5F8}" srcId="{427C4323-FBFB-4E84-BBA9-B809F5895D42}" destId="{487A854D-E269-4E91-BF90-3E5FEF455191}" srcOrd="3" destOrd="0" parTransId="{0C933A6D-309D-4942-84FD-AAC0F0B31FB1}" sibTransId="{F0F3542C-C9AB-483C-8BA0-A5C21E721749}"/>
    <dgm:cxn modelId="{DB60EA4B-67AB-4677-931E-1E61701D2151}" srcId="{E06A6886-DBC1-4D85-89BB-7EFBB1651329}" destId="{150F74ED-ADF0-4A66-B8B2-BBD6859A9A7C}" srcOrd="1" destOrd="0" parTransId="{6A967A2B-9FE6-4946-B91B-AA0FC5DCA96E}" sibTransId="{80DF7258-17A0-40BD-A121-D42D3417B6A6}"/>
    <dgm:cxn modelId="{A4823D73-DB46-4E3D-B546-E59FFEB5FE40}" srcId="{E06A6886-DBC1-4D85-89BB-7EFBB1651329}" destId="{D5CB960F-F1FE-465A-9055-039B9EFAE85D}" srcOrd="0" destOrd="0" parTransId="{D3CF8B66-0503-4492-AB61-90B2509A6FF5}" sibTransId="{5584C7FD-A782-4D7E-AFEB-D283BB573F37}"/>
    <dgm:cxn modelId="{369C5D7C-1660-47BE-898A-4E8A7C47A149}" srcId="{427C4323-FBFB-4E84-BBA9-B809F5895D42}" destId="{ABC90DAA-01CB-44B1-AA0D-C22757E6CDDE}" srcOrd="0" destOrd="0" parTransId="{2D1F22CA-A5D5-4915-B19B-159CA0BE4259}" sibTransId="{88B4975D-7C56-4225-88E4-26B31ED499B5}"/>
    <dgm:cxn modelId="{4D371E7F-434E-4BD9-BD9F-FB09C974B593}" type="presOf" srcId="{CA109CC7-2068-42C6-903A-2E3CBA07E06E}" destId="{0FC61C27-E17D-4C80-85D5-187D1A444D46}" srcOrd="0" destOrd="4" presId="urn:microsoft.com/office/officeart/2005/8/layout/target3"/>
    <dgm:cxn modelId="{008D4589-F7BF-4177-8F11-CAEE1EA367B7}" type="presOf" srcId="{427C4323-FBFB-4E84-BBA9-B809F5895D42}" destId="{FDAC0EB8-0550-4CC8-8DDB-9E8AFE234289}" srcOrd="0" destOrd="0" presId="urn:microsoft.com/office/officeart/2005/8/layout/target3"/>
    <dgm:cxn modelId="{92A17B89-B86F-4815-B8B3-A2E155338BD2}" type="presOf" srcId="{DE327128-CB09-4A48-9CD0-90357DFAF8C6}" destId="{0FC61C27-E17D-4C80-85D5-187D1A444D46}" srcOrd="0" destOrd="3" presId="urn:microsoft.com/office/officeart/2005/8/layout/target3"/>
    <dgm:cxn modelId="{9228989D-A7BC-4C6A-B0B8-040B6EAC2F34}" type="presOf" srcId="{ABC90DAA-01CB-44B1-AA0D-C22757E6CDDE}" destId="{436F4BDF-6691-459B-89B4-5EA716E7BED5}" srcOrd="0" destOrd="0" presId="urn:microsoft.com/office/officeart/2005/8/layout/target3"/>
    <dgm:cxn modelId="{41E396A0-CE4D-4748-BFF0-F94194A48478}" srcId="{E06A6886-DBC1-4D85-89BB-7EFBB1651329}" destId="{3A44C218-8039-484E-B359-A5964BC88DD3}" srcOrd="2" destOrd="0" parTransId="{7CABDD9C-93CB-42F3-8BC6-7F6372DD1557}" sibTransId="{C246F595-E729-4202-9D9A-8B4827070CA2}"/>
    <dgm:cxn modelId="{ED1C9CA0-630A-4FE8-B2F6-F9DB8D09B7B9}" srcId="{EEB17835-8897-4579-8D56-EBE5D299C2FF}" destId="{C346A2ED-0967-4F4C-9D32-BF4D087B18B6}" srcOrd="0" destOrd="0" parTransId="{5D08573F-2735-4876-B34B-ECB7EEFE7F26}" sibTransId="{1BA52292-6698-4E15-9B7B-D30E710D8C38}"/>
    <dgm:cxn modelId="{073235A2-E64E-4033-82C3-A930A699C466}" type="presOf" srcId="{EEB17835-8897-4579-8D56-EBE5D299C2FF}" destId="{6C83F7BE-80EB-4D73-B771-3040BA60855A}" srcOrd="0" destOrd="0" presId="urn:microsoft.com/office/officeart/2005/8/layout/target3"/>
    <dgm:cxn modelId="{99C80AA7-E1F5-47A6-AAA5-00F7CF714109}" srcId="{EEB17835-8897-4579-8D56-EBE5D299C2FF}" destId="{E06A6886-DBC1-4D85-89BB-7EFBB1651329}" srcOrd="2" destOrd="0" parTransId="{EFE05776-0B26-4C56-9034-3703595C2F93}" sibTransId="{CFD304C6-041E-4BED-B646-37EFE131530B}"/>
    <dgm:cxn modelId="{0FF990AB-C4C3-494C-BCE3-4D98232C5DBF}" srcId="{C346A2ED-0967-4F4C-9D32-BF4D087B18B6}" destId="{DE327128-CB09-4A48-9CD0-90357DFAF8C6}" srcOrd="3" destOrd="0" parTransId="{4E24FD41-03ED-4D75-BD28-C1DB15BA245D}" sibTransId="{696C9BF0-F865-4CA1-9CB5-6EDD9A271BBF}"/>
    <dgm:cxn modelId="{A811D7AD-B406-4F90-845D-DCD1C676AA1F}" type="presOf" srcId="{150F74ED-ADF0-4A66-B8B2-BBD6859A9A7C}" destId="{9BA15C10-C494-48D3-8FD2-32FCB27215A4}" srcOrd="0" destOrd="1" presId="urn:microsoft.com/office/officeart/2005/8/layout/target3"/>
    <dgm:cxn modelId="{992AADAF-FC10-46F8-B364-2E6DA8C4F384}" type="presOf" srcId="{DA2E776B-2175-4209-B040-D22876F9C140}" destId="{0FC61C27-E17D-4C80-85D5-187D1A444D46}" srcOrd="0" destOrd="0" presId="urn:microsoft.com/office/officeart/2005/8/layout/target3"/>
    <dgm:cxn modelId="{153324BB-D505-4DE1-AC02-09B8B920C297}" srcId="{C346A2ED-0967-4F4C-9D32-BF4D087B18B6}" destId="{7379E5B5-0426-4B07-B9F8-82AEB6286D59}" srcOrd="1" destOrd="0" parTransId="{3F8BAD6F-E101-409C-9420-9CC36C970765}" sibTransId="{589108CF-3899-48DB-81C2-53790658FDB7}"/>
    <dgm:cxn modelId="{EC4049BF-D630-4DF6-B076-08A080967889}" type="presOf" srcId="{D5CB960F-F1FE-465A-9055-039B9EFAE85D}" destId="{9BA15C10-C494-48D3-8FD2-32FCB27215A4}" srcOrd="0" destOrd="0" presId="urn:microsoft.com/office/officeart/2005/8/layout/target3"/>
    <dgm:cxn modelId="{63A913CC-B08D-4349-A092-5254ACC2085C}" type="presOf" srcId="{E06A6886-DBC1-4D85-89BB-7EFBB1651329}" destId="{DFF4A444-5A9E-45E0-B3F2-F9D515177A3D}" srcOrd="1" destOrd="0" presId="urn:microsoft.com/office/officeart/2005/8/layout/target3"/>
    <dgm:cxn modelId="{D4FF70D1-D495-40D4-B99B-CFD1A813548E}" srcId="{EEB17835-8897-4579-8D56-EBE5D299C2FF}" destId="{427C4323-FBFB-4E84-BBA9-B809F5895D42}" srcOrd="1" destOrd="0" parTransId="{FA4301F3-89A7-4727-9676-3739C6EBDCA8}" sibTransId="{27484DE6-02C5-4579-B7A6-41A8CB2CE8BF}"/>
    <dgm:cxn modelId="{BF48A8E6-5A0D-48DE-B2BA-DFFDAD9FD0F1}" srcId="{427C4323-FBFB-4E84-BBA9-B809F5895D42}" destId="{6CD380BD-4175-4C09-94E4-E5D26057D768}" srcOrd="2" destOrd="0" parTransId="{311DEE07-544D-4674-ABF0-58EC6BB00541}" sibTransId="{BBF67FB2-3D25-40DC-9925-056F9F883156}"/>
    <dgm:cxn modelId="{E66753EF-7015-4207-9F16-610A3B27A9D3}" srcId="{C346A2ED-0967-4F4C-9D32-BF4D087B18B6}" destId="{CA109CC7-2068-42C6-903A-2E3CBA07E06E}" srcOrd="4" destOrd="0" parTransId="{3E2BA5F4-CB56-45EF-8BC3-0FCA8D7BC1ED}" sibTransId="{2611A49E-67E6-4FC2-A198-F6577EC98BF5}"/>
    <dgm:cxn modelId="{F12D45F6-8569-4547-B5C4-E1CE4663068C}" srcId="{E06A6886-DBC1-4D85-89BB-7EFBB1651329}" destId="{8D7ECC9C-B62C-4E30-9FF0-A5616EB70D00}" srcOrd="4" destOrd="0" parTransId="{EB5A799E-342D-49EB-B301-2704F8A60D8A}" sibTransId="{FFEFD5BE-4BF6-4EC9-B582-6F6561D81828}"/>
    <dgm:cxn modelId="{1DC3AEF8-63BE-4474-8025-46671F13CC83}" srcId="{C346A2ED-0967-4F4C-9D32-BF4D087B18B6}" destId="{FB6157D7-AC9E-4D48-AD47-52CB65FA77E9}" srcOrd="2" destOrd="0" parTransId="{CC6EFE16-F34A-4119-9D32-49991DA43F75}" sibTransId="{5D402C27-21CA-459D-BF1C-7010AF538658}"/>
    <dgm:cxn modelId="{CBA591FD-8F55-4681-AEC5-1A0CF9F5E178}" type="presOf" srcId="{C346A2ED-0967-4F4C-9D32-BF4D087B18B6}" destId="{FBC5CC1C-6C0A-40A1-ABC9-367D64869DF7}" srcOrd="0" destOrd="0" presId="urn:microsoft.com/office/officeart/2005/8/layout/target3"/>
    <dgm:cxn modelId="{6B3D0CEA-72D1-4B22-9675-B7BB26F139F6}" type="presParOf" srcId="{6C83F7BE-80EB-4D73-B771-3040BA60855A}" destId="{F6DD8C15-D427-4890-BF91-F8886C353334}" srcOrd="0" destOrd="0" presId="urn:microsoft.com/office/officeart/2005/8/layout/target3"/>
    <dgm:cxn modelId="{A26D8A54-63BA-4DCD-B1ED-0B04C6D7791A}" type="presParOf" srcId="{6C83F7BE-80EB-4D73-B771-3040BA60855A}" destId="{06D3AD15-18DE-475D-8593-AEDBBB9BF72B}" srcOrd="1" destOrd="0" presId="urn:microsoft.com/office/officeart/2005/8/layout/target3"/>
    <dgm:cxn modelId="{066B5D1E-5572-4504-804A-8E052CAF64F8}" type="presParOf" srcId="{6C83F7BE-80EB-4D73-B771-3040BA60855A}" destId="{FBC5CC1C-6C0A-40A1-ABC9-367D64869DF7}" srcOrd="2" destOrd="0" presId="urn:microsoft.com/office/officeart/2005/8/layout/target3"/>
    <dgm:cxn modelId="{E76390E4-1DAA-4295-90A7-5932A78CA271}" type="presParOf" srcId="{6C83F7BE-80EB-4D73-B771-3040BA60855A}" destId="{892DF91C-5911-4F3B-97AF-B513A8772E3B}" srcOrd="3" destOrd="0" presId="urn:microsoft.com/office/officeart/2005/8/layout/target3"/>
    <dgm:cxn modelId="{EFABB130-9F0F-4E4E-B659-C28BBE57FCEC}" type="presParOf" srcId="{6C83F7BE-80EB-4D73-B771-3040BA60855A}" destId="{ECF33947-6899-4562-9AD3-31AC026E61FC}" srcOrd="4" destOrd="0" presId="urn:microsoft.com/office/officeart/2005/8/layout/target3"/>
    <dgm:cxn modelId="{137AC102-5520-4CF0-954B-728F67F302FB}" type="presParOf" srcId="{6C83F7BE-80EB-4D73-B771-3040BA60855A}" destId="{FDAC0EB8-0550-4CC8-8DDB-9E8AFE234289}" srcOrd="5" destOrd="0" presId="urn:microsoft.com/office/officeart/2005/8/layout/target3"/>
    <dgm:cxn modelId="{2F47CF5B-2931-45ED-B546-F5F79E3395B4}" type="presParOf" srcId="{6C83F7BE-80EB-4D73-B771-3040BA60855A}" destId="{535070D8-7573-40EA-B942-5A1D9D0A043A}" srcOrd="6" destOrd="0" presId="urn:microsoft.com/office/officeart/2005/8/layout/target3"/>
    <dgm:cxn modelId="{2D9DB8ED-A00D-4A71-9026-7DCF41AB5640}" type="presParOf" srcId="{6C83F7BE-80EB-4D73-B771-3040BA60855A}" destId="{E16AB974-A5F4-4605-83E5-14254CFFB8BD}" srcOrd="7" destOrd="0" presId="urn:microsoft.com/office/officeart/2005/8/layout/target3"/>
    <dgm:cxn modelId="{547044D1-5079-45BD-82A5-4525269AE5D4}" type="presParOf" srcId="{6C83F7BE-80EB-4D73-B771-3040BA60855A}" destId="{83513E4B-E457-42AF-A8BA-0125782B3B3E}" srcOrd="8" destOrd="0" presId="urn:microsoft.com/office/officeart/2005/8/layout/target3"/>
    <dgm:cxn modelId="{DC907027-2390-4B36-AB86-61C55977ADFC}" type="presParOf" srcId="{6C83F7BE-80EB-4D73-B771-3040BA60855A}" destId="{9FF83F53-8141-415D-BCF5-5D5693ECE129}" srcOrd="9" destOrd="0" presId="urn:microsoft.com/office/officeart/2005/8/layout/target3"/>
    <dgm:cxn modelId="{8995731A-754B-4829-B3AB-EB4E2041733E}" type="presParOf" srcId="{6C83F7BE-80EB-4D73-B771-3040BA60855A}" destId="{0FC61C27-E17D-4C80-85D5-187D1A444D46}" srcOrd="10" destOrd="0" presId="urn:microsoft.com/office/officeart/2005/8/layout/target3"/>
    <dgm:cxn modelId="{74F70E23-07D3-49D3-B26A-C15A5DF38B0B}" type="presParOf" srcId="{6C83F7BE-80EB-4D73-B771-3040BA60855A}" destId="{7B4022D3-74A4-4364-822B-1428C189F95A}" srcOrd="11" destOrd="0" presId="urn:microsoft.com/office/officeart/2005/8/layout/target3"/>
    <dgm:cxn modelId="{8EF7373D-0833-46C6-A2DA-F703743B6BAC}" type="presParOf" srcId="{6C83F7BE-80EB-4D73-B771-3040BA60855A}" destId="{436F4BDF-6691-459B-89B4-5EA716E7BED5}" srcOrd="12" destOrd="0" presId="urn:microsoft.com/office/officeart/2005/8/layout/target3"/>
    <dgm:cxn modelId="{1A981120-E58C-4286-BCE3-7B5FAA161007}" type="presParOf" srcId="{6C83F7BE-80EB-4D73-B771-3040BA60855A}" destId="{DFF4A444-5A9E-45E0-B3F2-F9D515177A3D}" srcOrd="13" destOrd="0" presId="urn:microsoft.com/office/officeart/2005/8/layout/target3"/>
    <dgm:cxn modelId="{8509C5BF-F331-4C0A-A194-2DDEA993A808}" type="presParOf" srcId="{6C83F7BE-80EB-4D73-B771-3040BA60855A}" destId="{9BA15C10-C494-48D3-8FD2-32FCB27215A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DBAD3-4BFB-404E-9F15-35FC46C16B9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B33F6CD5-49A2-40F3-ADBB-7D8617754FD1}">
      <dgm:prSet custT="1"/>
      <dgm:spPr>
        <a:solidFill>
          <a:schemeClr val="accent2"/>
        </a:solidFill>
      </dgm:spPr>
      <dgm:t>
        <a:bodyPr/>
        <a:lstStyle/>
        <a:p>
          <a:r>
            <a:rPr lang="en-US" sz="2000" dirty="0"/>
            <a:t>“CHF” or “CHF ADD ON” Order Sets </a:t>
          </a:r>
        </a:p>
      </dgm:t>
    </dgm:pt>
    <dgm:pt modelId="{DEC15D4C-6C66-477B-9A88-9EC7A90D5250}" type="parTrans" cxnId="{90C2424B-0AAC-4D2F-8B8E-69C390355909}">
      <dgm:prSet/>
      <dgm:spPr/>
      <dgm:t>
        <a:bodyPr/>
        <a:lstStyle/>
        <a:p>
          <a:endParaRPr lang="en-US"/>
        </a:p>
      </dgm:t>
    </dgm:pt>
    <dgm:pt modelId="{A53C02F1-B00D-48EF-868E-733E022F0B4A}" type="sibTrans" cxnId="{90C2424B-0AAC-4D2F-8B8E-69C390355909}">
      <dgm:prSet/>
      <dgm:spPr/>
      <dgm:t>
        <a:bodyPr/>
        <a:lstStyle/>
        <a:p>
          <a:endParaRPr lang="en-US"/>
        </a:p>
      </dgm:t>
    </dgm:pt>
    <dgm:pt modelId="{569BBD0E-8BDA-4316-909C-B76404051222}">
      <dgm:prSet/>
      <dgm:spPr/>
      <dgm:t>
        <a:bodyPr/>
        <a:lstStyle/>
        <a:p>
          <a:r>
            <a:rPr lang="en-US" dirty="0"/>
            <a:t>Include consults for Heart Link Coordinators, Nutrition, Case Management, Advance Directives/ Advanced Care Planning &amp; Cardiac Rehab</a:t>
          </a:r>
        </a:p>
      </dgm:t>
    </dgm:pt>
    <dgm:pt modelId="{883A1B3D-C308-44BC-A950-909302C1A8BF}" type="parTrans" cxnId="{A3905153-9EC4-44B9-BF58-2869F292E95C}">
      <dgm:prSet/>
      <dgm:spPr/>
      <dgm:t>
        <a:bodyPr/>
        <a:lstStyle/>
        <a:p>
          <a:endParaRPr lang="en-US"/>
        </a:p>
      </dgm:t>
    </dgm:pt>
    <dgm:pt modelId="{6DC5D9F7-F4BF-4C2B-BA77-618988999900}" type="sibTrans" cxnId="{A3905153-9EC4-44B9-BF58-2869F292E95C}">
      <dgm:prSet/>
      <dgm:spPr/>
      <dgm:t>
        <a:bodyPr/>
        <a:lstStyle/>
        <a:p>
          <a:endParaRPr lang="en-US"/>
        </a:p>
      </dgm:t>
    </dgm:pt>
    <dgm:pt modelId="{C040F96D-911D-4E78-9BDA-AD3FFBA61193}">
      <dgm:prSet custT="1"/>
      <dgm:spPr>
        <a:solidFill>
          <a:schemeClr val="accent1"/>
        </a:solidFill>
      </dgm:spPr>
      <dgm:t>
        <a:bodyPr/>
        <a:lstStyle/>
        <a:p>
          <a:r>
            <a:rPr lang="en-US" sz="1800" dirty="0"/>
            <a:t>Documentation of NYHA Classification</a:t>
          </a:r>
        </a:p>
      </dgm:t>
    </dgm:pt>
    <dgm:pt modelId="{56FE06D0-1FA7-44DC-A2D3-41BF579965FC}" type="parTrans" cxnId="{FAF851B1-11D4-4A16-B135-7A16CB429F71}">
      <dgm:prSet/>
      <dgm:spPr/>
      <dgm:t>
        <a:bodyPr/>
        <a:lstStyle/>
        <a:p>
          <a:endParaRPr lang="en-US"/>
        </a:p>
      </dgm:t>
    </dgm:pt>
    <dgm:pt modelId="{0732079B-2A0E-4578-A999-3577E77FAA26}" type="sibTrans" cxnId="{FAF851B1-11D4-4A16-B135-7A16CB429F71}">
      <dgm:prSet/>
      <dgm:spPr/>
      <dgm:t>
        <a:bodyPr/>
        <a:lstStyle/>
        <a:p>
          <a:endParaRPr lang="en-US"/>
        </a:p>
      </dgm:t>
    </dgm:pt>
    <dgm:pt modelId="{4DEDB022-FAFA-4C27-9B60-CB5EE9451173}">
      <dgm:prSet/>
      <dgm:spPr/>
      <dgm:t>
        <a:bodyPr/>
        <a:lstStyle/>
        <a:p>
          <a:pPr rtl="0"/>
          <a:r>
            <a:rPr lang="en-US" b="1" u="sng" dirty="0"/>
            <a:t>Must</a:t>
          </a:r>
          <a:r>
            <a:rPr lang="en-US" dirty="0"/>
            <a:t> have a follow-up visit</a:t>
          </a:r>
          <a:r>
            <a:rPr lang="en-US" dirty="0">
              <a:latin typeface="Calibri Light" panose="020F0302020204030204"/>
            </a:rPr>
            <a:t> </a:t>
          </a:r>
          <a:r>
            <a:rPr lang="en-US" dirty="0"/>
            <a:t> </a:t>
          </a:r>
          <a:r>
            <a:rPr lang="en-US" b="1" dirty="0"/>
            <a:t>WITHIN 7 DAYS </a:t>
          </a:r>
          <a:r>
            <a:rPr lang="en-US" dirty="0"/>
            <a:t>of discharge (Heart Failure MD, Primary Care Physician {PCP} OR Nurse Practitioner) &amp; must be documented on the Discharge Instructions / AVS</a:t>
          </a:r>
        </a:p>
      </dgm:t>
    </dgm:pt>
    <dgm:pt modelId="{D572626C-E592-48F4-9B66-FAA5084536E2}" type="parTrans" cxnId="{30B0E4C3-D2A3-4F81-B4C0-0198526FEA4F}">
      <dgm:prSet/>
      <dgm:spPr/>
      <dgm:t>
        <a:bodyPr/>
        <a:lstStyle/>
        <a:p>
          <a:endParaRPr lang="en-US"/>
        </a:p>
      </dgm:t>
    </dgm:pt>
    <dgm:pt modelId="{A2E98764-2D0D-454A-A520-99B7D847065C}" type="sibTrans" cxnId="{30B0E4C3-D2A3-4F81-B4C0-0198526FEA4F}">
      <dgm:prSet/>
      <dgm:spPr/>
      <dgm:t>
        <a:bodyPr/>
        <a:lstStyle/>
        <a:p>
          <a:endParaRPr lang="en-US"/>
        </a:p>
      </dgm:t>
    </dgm:pt>
    <dgm:pt modelId="{2AE9B886-2756-4DB3-AAF9-902A3B1B32C5}">
      <dgm:prSet/>
      <dgm:spPr/>
      <dgm:t>
        <a:bodyPr/>
        <a:lstStyle/>
        <a:p>
          <a:pPr rtl="0"/>
          <a:r>
            <a:rPr lang="en-US" dirty="0"/>
            <a:t>RN to notify if appointment is outside 7 Day window and MD or APP </a:t>
          </a:r>
          <a:r>
            <a:rPr lang="en-US" b="1" dirty="0"/>
            <a:t>MUST</a:t>
          </a:r>
          <a:r>
            <a:rPr lang="en-US" dirty="0"/>
            <a:t> document reason in note</a:t>
          </a:r>
          <a:r>
            <a:rPr lang="en-US" dirty="0">
              <a:latin typeface="Calibri Light" panose="020F0302020204030204"/>
            </a:rPr>
            <a:t> </a:t>
          </a:r>
          <a:endParaRPr lang="en-US" dirty="0"/>
        </a:p>
      </dgm:t>
    </dgm:pt>
    <dgm:pt modelId="{AFF27EFD-A18A-44AD-9486-361668B1D8D7}" type="parTrans" cxnId="{39CA9E44-57D3-4E4B-9A0A-580DB061DE77}">
      <dgm:prSet/>
      <dgm:spPr/>
      <dgm:t>
        <a:bodyPr/>
        <a:lstStyle/>
        <a:p>
          <a:endParaRPr lang="en-US"/>
        </a:p>
      </dgm:t>
    </dgm:pt>
    <dgm:pt modelId="{7EC38EE8-8B7E-4A14-BD92-05E764007854}" type="sibTrans" cxnId="{39CA9E44-57D3-4E4B-9A0A-580DB061DE77}">
      <dgm:prSet/>
      <dgm:spPr/>
      <dgm:t>
        <a:bodyPr/>
        <a:lstStyle/>
        <a:p>
          <a:endParaRPr lang="en-US"/>
        </a:p>
      </dgm:t>
    </dgm:pt>
    <dgm:pt modelId="{0135F4FC-C685-469C-9E55-7441270D43E3}">
      <dgm:prSet/>
      <dgm:spPr/>
      <dgm:t>
        <a:bodyPr/>
        <a:lstStyle/>
        <a:p>
          <a:r>
            <a:rPr lang="en-US" dirty="0"/>
            <a:t>Strict intake and output, daily weights, sodium restricted diet (2gm)</a:t>
          </a:r>
        </a:p>
      </dgm:t>
    </dgm:pt>
    <dgm:pt modelId="{AE97904D-017F-4887-A146-6DDC8715EB45}" type="parTrans" cxnId="{9895B780-426A-411C-A63A-97BCFE7971B5}">
      <dgm:prSet/>
      <dgm:spPr/>
      <dgm:t>
        <a:bodyPr/>
        <a:lstStyle/>
        <a:p>
          <a:endParaRPr lang="en-US"/>
        </a:p>
      </dgm:t>
    </dgm:pt>
    <dgm:pt modelId="{DAE4211C-6CF7-415D-AC63-D16109D6B8F5}" type="sibTrans" cxnId="{9895B780-426A-411C-A63A-97BCFE7971B5}">
      <dgm:prSet/>
      <dgm:spPr/>
      <dgm:t>
        <a:bodyPr/>
        <a:lstStyle/>
        <a:p>
          <a:endParaRPr lang="en-US"/>
        </a:p>
      </dgm:t>
    </dgm:pt>
    <dgm:pt modelId="{B819A69D-0D5D-49D5-A91F-4264D72A0F5B}">
      <dgm:prSet custT="1"/>
      <dgm:spPr>
        <a:solidFill>
          <a:schemeClr val="accent6"/>
        </a:solidFill>
      </dgm:spPr>
      <dgm:t>
        <a:bodyPr/>
        <a:lstStyle/>
        <a:p>
          <a:pPr rtl="0"/>
          <a:r>
            <a:rPr lang="en-US" sz="1800" dirty="0"/>
            <a:t>Consider Heart Failure Service consult</a:t>
          </a:r>
          <a:endParaRPr lang="en-US" sz="1800" dirty="0">
            <a:latin typeface="Calibri Light" panose="020F0302020204030204"/>
          </a:endParaRPr>
        </a:p>
      </dgm:t>
    </dgm:pt>
    <dgm:pt modelId="{FB393D88-8E40-4FCD-B3C5-5B44FAE945FC}" type="parTrans" cxnId="{AB734222-B645-40E6-815B-DE4DDE252AFF}">
      <dgm:prSet/>
      <dgm:spPr/>
      <dgm:t>
        <a:bodyPr/>
        <a:lstStyle/>
        <a:p>
          <a:endParaRPr lang="en-US"/>
        </a:p>
      </dgm:t>
    </dgm:pt>
    <dgm:pt modelId="{90AE9F85-31C2-4A40-91FF-7A45A1C7ECDD}" type="sibTrans" cxnId="{AB734222-B645-40E6-815B-DE4DDE252AFF}">
      <dgm:prSet/>
      <dgm:spPr/>
      <dgm:t>
        <a:bodyPr/>
        <a:lstStyle/>
        <a:p>
          <a:endParaRPr lang="en-US"/>
        </a:p>
      </dgm:t>
    </dgm:pt>
    <dgm:pt modelId="{A697C988-0650-44A9-954B-BA6E37F2DCD3}">
      <dgm:prSet/>
      <dgm:spPr/>
      <dgm:t>
        <a:bodyPr/>
        <a:lstStyle/>
        <a:p>
          <a:r>
            <a:rPr lang="en-US" dirty="0"/>
            <a:t>Clinical Practice Guidelines require the documentation of NYHA classification in Discharge Summary</a:t>
          </a:r>
        </a:p>
      </dgm:t>
    </dgm:pt>
    <dgm:pt modelId="{4E032511-46AE-42E3-AD06-5FFB458B03DB}" type="parTrans" cxnId="{8818ABB7-195F-41F3-A566-84F4637B7FFD}">
      <dgm:prSet/>
      <dgm:spPr/>
      <dgm:t>
        <a:bodyPr/>
        <a:lstStyle/>
        <a:p>
          <a:endParaRPr lang="en-US"/>
        </a:p>
      </dgm:t>
    </dgm:pt>
    <dgm:pt modelId="{CE6178D3-349F-41EF-952C-C02B8AAAA8B2}" type="sibTrans" cxnId="{8818ABB7-195F-41F3-A566-84F4637B7FFD}">
      <dgm:prSet/>
      <dgm:spPr/>
      <dgm:t>
        <a:bodyPr/>
        <a:lstStyle/>
        <a:p>
          <a:endParaRPr lang="en-US"/>
        </a:p>
      </dgm:t>
    </dgm:pt>
    <dgm:pt modelId="{880DFC67-DF9C-4B9C-8445-2BCDD0FCC8A6}">
      <dgm:prSet/>
      <dgm:spPr/>
      <dgm:t>
        <a:bodyPr/>
        <a:lstStyle/>
        <a:p>
          <a:r>
            <a:rPr lang="en-US" dirty="0"/>
            <a:t>Pre-selected labs important for care of HF patients</a:t>
          </a:r>
        </a:p>
      </dgm:t>
    </dgm:pt>
    <dgm:pt modelId="{6CF0B7E5-899D-4880-B3A6-640AF3B5B5C6}" type="parTrans" cxnId="{D76AF005-F409-47CE-9677-36DC4D1B7C19}">
      <dgm:prSet/>
      <dgm:spPr/>
      <dgm:t>
        <a:bodyPr/>
        <a:lstStyle/>
        <a:p>
          <a:endParaRPr lang="en-US"/>
        </a:p>
      </dgm:t>
    </dgm:pt>
    <dgm:pt modelId="{849668FD-C2EB-4A86-B20E-FA729B9BC23B}" type="sibTrans" cxnId="{D76AF005-F409-47CE-9677-36DC4D1B7C19}">
      <dgm:prSet/>
      <dgm:spPr/>
      <dgm:t>
        <a:bodyPr/>
        <a:lstStyle/>
        <a:p>
          <a:endParaRPr lang="en-US"/>
        </a:p>
      </dgm:t>
    </dgm:pt>
    <dgm:pt modelId="{0E17C5A0-D849-45ED-88B5-AF323E4F4AC2}">
      <dgm:prSet/>
      <dgm:spPr/>
      <dgm:t>
        <a:bodyPr/>
        <a:lstStyle/>
        <a:p>
          <a:r>
            <a:rPr lang="en-US" dirty="0"/>
            <a:t>Enter an </a:t>
          </a:r>
          <a:r>
            <a:rPr lang="en-US" b="1" dirty="0"/>
            <a:t>‘IP Consult to Miscellaneous’ </a:t>
          </a:r>
          <a:r>
            <a:rPr lang="en-US" dirty="0"/>
            <a:t>with the comment “7 day HF follow up” close to discharge will prompt the HUC to make the follow up appointment.</a:t>
          </a:r>
        </a:p>
      </dgm:t>
    </dgm:pt>
    <dgm:pt modelId="{1315582C-9A8D-4235-87F6-3E1892A8B1F2}" type="parTrans" cxnId="{3D4540F4-9C37-48DE-A049-59F947F0E301}">
      <dgm:prSet/>
      <dgm:spPr/>
      <dgm:t>
        <a:bodyPr/>
        <a:lstStyle/>
        <a:p>
          <a:endParaRPr lang="en-US"/>
        </a:p>
      </dgm:t>
    </dgm:pt>
    <dgm:pt modelId="{31B78EAC-3B0A-40A4-A535-36643F4D4DF8}" type="sibTrans" cxnId="{3D4540F4-9C37-48DE-A049-59F947F0E301}">
      <dgm:prSet/>
      <dgm:spPr/>
      <dgm:t>
        <a:bodyPr/>
        <a:lstStyle/>
        <a:p>
          <a:endParaRPr lang="en-US"/>
        </a:p>
      </dgm:t>
    </dgm:pt>
    <dgm:pt modelId="{44EB8E73-FB77-4FE1-872E-1535C5F2363C}">
      <dgm:prSet custT="1"/>
      <dgm:spPr>
        <a:solidFill>
          <a:schemeClr val="accent3">
            <a:lumMod val="75000"/>
          </a:schemeClr>
        </a:solidFill>
      </dgm:spPr>
      <dgm:t>
        <a:bodyPr/>
        <a:lstStyle/>
        <a:p>
          <a:r>
            <a:rPr lang="en-US" sz="1800" b="1" u="sng" dirty="0"/>
            <a:t>7 Day Follow Up Appointment:</a:t>
          </a:r>
          <a:r>
            <a:rPr lang="en-US" sz="1800" dirty="0"/>
            <a:t> </a:t>
          </a:r>
        </a:p>
      </dgm:t>
    </dgm:pt>
    <dgm:pt modelId="{176BF78E-29C9-4846-A234-9B5F6089D4C0}" type="parTrans" cxnId="{A8CCFE6B-D434-48B6-B8FC-CED4A14AF323}">
      <dgm:prSet/>
      <dgm:spPr/>
      <dgm:t>
        <a:bodyPr/>
        <a:lstStyle/>
        <a:p>
          <a:endParaRPr lang="en-US"/>
        </a:p>
      </dgm:t>
    </dgm:pt>
    <dgm:pt modelId="{C74F9463-2B12-443C-8E7E-53891BA94E70}" type="sibTrans" cxnId="{A8CCFE6B-D434-48B6-B8FC-CED4A14AF323}">
      <dgm:prSet/>
      <dgm:spPr/>
      <dgm:t>
        <a:bodyPr/>
        <a:lstStyle/>
        <a:p>
          <a:endParaRPr lang="en-US"/>
        </a:p>
      </dgm:t>
    </dgm:pt>
    <dgm:pt modelId="{79BF002F-E542-4D81-91AF-FEEB97D35FD7}">
      <dgm:prSet phldr="0"/>
      <dgm:spPr/>
      <dgm:t>
        <a:bodyPr/>
        <a:lstStyle/>
        <a:p>
          <a:pPr rtl="0"/>
          <a:r>
            <a:rPr lang="en-US" sz="1800" dirty="0">
              <a:latin typeface="Calibri Light" panose="020F0302020204030204"/>
            </a:rPr>
            <a:t> LVEF &lt;30%</a:t>
          </a:r>
          <a:endParaRPr lang="en-US" dirty="0">
            <a:latin typeface="Calibri Light" panose="020F0302020204030204"/>
          </a:endParaRPr>
        </a:p>
      </dgm:t>
    </dgm:pt>
    <dgm:pt modelId="{8D53191A-FC96-441B-8F7D-B9DE16AF46E5}" type="parTrans" cxnId="{2F336574-5D9B-49A0-ABEE-FE1880C501D5}">
      <dgm:prSet/>
      <dgm:spPr/>
      <dgm:t>
        <a:bodyPr/>
        <a:lstStyle/>
        <a:p>
          <a:endParaRPr lang="en-US"/>
        </a:p>
      </dgm:t>
    </dgm:pt>
    <dgm:pt modelId="{09908932-EDD2-452E-AF0A-0230BC9D1870}" type="sibTrans" cxnId="{2F336574-5D9B-49A0-ABEE-FE1880C501D5}">
      <dgm:prSet/>
      <dgm:spPr/>
      <dgm:t>
        <a:bodyPr/>
        <a:lstStyle/>
        <a:p>
          <a:endParaRPr lang="en-US"/>
        </a:p>
      </dgm:t>
    </dgm:pt>
    <dgm:pt modelId="{F837FCB5-B80E-43F7-AC63-E9F307F8922B}">
      <dgm:prSet phldr="0"/>
      <dgm:spPr/>
      <dgm:t>
        <a:bodyPr/>
        <a:lstStyle/>
        <a:p>
          <a:pPr rtl="0"/>
          <a:r>
            <a:rPr lang="en-US" sz="1800" dirty="0">
              <a:latin typeface="Calibri Light" panose="020F0302020204030204"/>
            </a:rPr>
            <a:t>Worsening renal or liver failure with symptoms of  </a:t>
          </a:r>
          <a:r>
            <a:rPr lang="en-US" dirty="0">
              <a:latin typeface="Calibri Light" panose="020F0302020204030204"/>
            </a:rPr>
            <a:t>HF</a:t>
          </a:r>
        </a:p>
      </dgm:t>
    </dgm:pt>
    <dgm:pt modelId="{F6CD5BAA-F27B-4A60-AFFA-55223ABCFDC9}" type="parTrans" cxnId="{39401A5D-D783-4B3C-AFD3-32E63EC0FE9F}">
      <dgm:prSet/>
      <dgm:spPr/>
      <dgm:t>
        <a:bodyPr/>
        <a:lstStyle/>
        <a:p>
          <a:endParaRPr lang="en-US"/>
        </a:p>
      </dgm:t>
    </dgm:pt>
    <dgm:pt modelId="{8D909683-83FC-4F83-9E38-B15509061D12}" type="sibTrans" cxnId="{39401A5D-D783-4B3C-AFD3-32E63EC0FE9F}">
      <dgm:prSet/>
      <dgm:spPr/>
      <dgm:t>
        <a:bodyPr/>
        <a:lstStyle/>
        <a:p>
          <a:endParaRPr lang="en-US"/>
        </a:p>
      </dgm:t>
    </dgm:pt>
    <dgm:pt modelId="{F6CB802A-3E12-4889-844F-46D5FEACF18D}">
      <dgm:prSet phldr="0"/>
      <dgm:spPr/>
      <dgm:t>
        <a:bodyPr/>
        <a:lstStyle/>
        <a:p>
          <a:pPr rtl="0"/>
          <a:r>
            <a:rPr lang="en-US" dirty="0"/>
            <a:t>Recurrent admissions for HF</a:t>
          </a:r>
        </a:p>
      </dgm:t>
    </dgm:pt>
    <dgm:pt modelId="{BD5325AA-9FEB-44DF-88C2-48AE4D06CA71}" type="parTrans" cxnId="{D5E6D4A8-A665-430A-9072-256E8C708E60}">
      <dgm:prSet/>
      <dgm:spPr/>
      <dgm:t>
        <a:bodyPr/>
        <a:lstStyle/>
        <a:p>
          <a:endParaRPr lang="en-US"/>
        </a:p>
      </dgm:t>
    </dgm:pt>
    <dgm:pt modelId="{E47D4C03-E4C3-423C-AC39-AD4B6E0FF71C}" type="sibTrans" cxnId="{D5E6D4A8-A665-430A-9072-256E8C708E60}">
      <dgm:prSet/>
      <dgm:spPr/>
      <dgm:t>
        <a:bodyPr/>
        <a:lstStyle/>
        <a:p>
          <a:endParaRPr lang="en-US"/>
        </a:p>
      </dgm:t>
    </dgm:pt>
    <dgm:pt modelId="{2DD721DB-725C-453D-A40D-CFB1F9D65DBD}">
      <dgm:prSet phldr="0"/>
      <dgm:spPr/>
      <dgm:t>
        <a:bodyPr/>
        <a:lstStyle/>
        <a:p>
          <a:pPr rtl="0"/>
          <a:r>
            <a:rPr lang="en-US" dirty="0"/>
            <a:t>Clinical Practice Guidelines recommend referral to a HF specialty team</a:t>
          </a:r>
          <a:r>
            <a:rPr lang="en-US" dirty="0">
              <a:latin typeface="Calibri Light" panose="020F0302020204030204"/>
            </a:rPr>
            <a:t> when</a:t>
          </a:r>
        </a:p>
      </dgm:t>
    </dgm:pt>
    <dgm:pt modelId="{0B7D261C-C708-4AFB-9F3E-2F69E2E90DB6}" type="parTrans" cxnId="{A854760D-CA3A-47CD-AFB1-4B8A539EB0CF}">
      <dgm:prSet/>
      <dgm:spPr/>
      <dgm:t>
        <a:bodyPr/>
        <a:lstStyle/>
        <a:p>
          <a:endParaRPr lang="en-US"/>
        </a:p>
      </dgm:t>
    </dgm:pt>
    <dgm:pt modelId="{C7BD10EB-B8FE-4667-8C16-4F4C0DB0327B}" type="sibTrans" cxnId="{A854760D-CA3A-47CD-AFB1-4B8A539EB0CF}">
      <dgm:prSet/>
      <dgm:spPr/>
      <dgm:t>
        <a:bodyPr/>
        <a:lstStyle/>
        <a:p>
          <a:endParaRPr lang="en-US"/>
        </a:p>
      </dgm:t>
    </dgm:pt>
    <dgm:pt modelId="{B7C0F0E2-3983-46A2-A98A-8584FA1E8609}">
      <dgm:prSet phldr="0"/>
      <dgm:spPr/>
      <dgm:t>
        <a:bodyPr/>
        <a:lstStyle/>
        <a:p>
          <a:pPr rtl="0"/>
          <a:endParaRPr lang="en-US" b="0" u="none" dirty="0">
            <a:latin typeface="Calibri Light" panose="020F0302020204030204"/>
          </a:endParaRPr>
        </a:p>
      </dgm:t>
    </dgm:pt>
    <dgm:pt modelId="{03F555DF-864E-4FFE-8C64-B942A5648A47}" type="parTrans" cxnId="{11670043-0E11-4AE7-A21B-88BF24558FB7}">
      <dgm:prSet/>
      <dgm:spPr/>
      <dgm:t>
        <a:bodyPr/>
        <a:lstStyle/>
        <a:p>
          <a:endParaRPr lang="en-US"/>
        </a:p>
      </dgm:t>
    </dgm:pt>
    <dgm:pt modelId="{18FD4561-EB03-47DF-878B-55418B2C6311}" type="sibTrans" cxnId="{11670043-0E11-4AE7-A21B-88BF24558FB7}">
      <dgm:prSet/>
      <dgm:spPr/>
      <dgm:t>
        <a:bodyPr/>
        <a:lstStyle/>
        <a:p>
          <a:endParaRPr lang="en-US"/>
        </a:p>
      </dgm:t>
    </dgm:pt>
    <dgm:pt modelId="{B539264E-AB71-4172-B20D-04F63745586A}" type="pres">
      <dgm:prSet presAssocID="{52EDBAD3-4BFB-404E-9F15-35FC46C16B92}" presName="linear" presStyleCnt="0">
        <dgm:presLayoutVars>
          <dgm:dir/>
          <dgm:animLvl val="lvl"/>
          <dgm:resizeHandles val="exact"/>
        </dgm:presLayoutVars>
      </dgm:prSet>
      <dgm:spPr/>
    </dgm:pt>
    <dgm:pt modelId="{97B9E190-D7EE-4021-87E1-5C5A8AB39B37}" type="pres">
      <dgm:prSet presAssocID="{B33F6CD5-49A2-40F3-ADBB-7D8617754FD1}" presName="parentLin" presStyleCnt="0"/>
      <dgm:spPr/>
    </dgm:pt>
    <dgm:pt modelId="{EFD0EB58-23EB-453D-93F6-B1ECBDD73CCF}" type="pres">
      <dgm:prSet presAssocID="{B33F6CD5-49A2-40F3-ADBB-7D8617754FD1}" presName="parentLeftMargin" presStyleLbl="node1" presStyleIdx="0" presStyleCnt="4"/>
      <dgm:spPr/>
    </dgm:pt>
    <dgm:pt modelId="{404C76F7-6A8F-452F-AAD6-E47DA6D3D138}" type="pres">
      <dgm:prSet presAssocID="{B33F6CD5-49A2-40F3-ADBB-7D8617754FD1}" presName="parentText" presStyleLbl="node1" presStyleIdx="0" presStyleCnt="4" custScaleX="109963" custScaleY="110627" custLinFactNeighborX="27918" custLinFactNeighborY="10194">
        <dgm:presLayoutVars>
          <dgm:chMax val="0"/>
          <dgm:bulletEnabled val="1"/>
        </dgm:presLayoutVars>
      </dgm:prSet>
      <dgm:spPr/>
    </dgm:pt>
    <dgm:pt modelId="{77195252-3083-460A-AD10-2EFDCE8F2BD3}" type="pres">
      <dgm:prSet presAssocID="{B33F6CD5-49A2-40F3-ADBB-7D8617754FD1}" presName="negativeSpace" presStyleCnt="0"/>
      <dgm:spPr/>
    </dgm:pt>
    <dgm:pt modelId="{B6AAD682-7DBF-4EF3-85E9-1F26AAF471FC}" type="pres">
      <dgm:prSet presAssocID="{B33F6CD5-49A2-40F3-ADBB-7D8617754FD1}" presName="childText" presStyleLbl="conFgAcc1" presStyleIdx="0" presStyleCnt="4">
        <dgm:presLayoutVars>
          <dgm:bulletEnabled val="1"/>
        </dgm:presLayoutVars>
      </dgm:prSet>
      <dgm:spPr/>
    </dgm:pt>
    <dgm:pt modelId="{AE3DE704-2802-4FF1-8D42-21BC66AEA73A}" type="pres">
      <dgm:prSet presAssocID="{A53C02F1-B00D-48EF-868E-733E022F0B4A}" presName="spaceBetweenRectangles" presStyleCnt="0"/>
      <dgm:spPr/>
    </dgm:pt>
    <dgm:pt modelId="{F961533E-04B3-43A9-B65F-E448FEAAFFB8}" type="pres">
      <dgm:prSet presAssocID="{C040F96D-911D-4E78-9BDA-AD3FFBA61193}" presName="parentLin" presStyleCnt="0"/>
      <dgm:spPr/>
    </dgm:pt>
    <dgm:pt modelId="{1C1C1864-8B7C-4594-8D5B-466F0067DBAC}" type="pres">
      <dgm:prSet presAssocID="{C040F96D-911D-4E78-9BDA-AD3FFBA61193}" presName="parentLeftMargin" presStyleLbl="node1" presStyleIdx="0" presStyleCnt="4"/>
      <dgm:spPr/>
    </dgm:pt>
    <dgm:pt modelId="{12954545-766B-4FB6-8398-EB3790513E49}" type="pres">
      <dgm:prSet presAssocID="{C040F96D-911D-4E78-9BDA-AD3FFBA61193}" presName="parentText" presStyleLbl="node1" presStyleIdx="1" presStyleCnt="4" custScaleX="109963" custScaleY="110627" custLinFactNeighborX="16533" custLinFactNeighborY="5163">
        <dgm:presLayoutVars>
          <dgm:chMax val="0"/>
          <dgm:bulletEnabled val="1"/>
        </dgm:presLayoutVars>
      </dgm:prSet>
      <dgm:spPr/>
    </dgm:pt>
    <dgm:pt modelId="{04F92453-2B76-449F-8CC2-E45AF5E41411}" type="pres">
      <dgm:prSet presAssocID="{C040F96D-911D-4E78-9BDA-AD3FFBA61193}" presName="negativeSpace" presStyleCnt="0"/>
      <dgm:spPr/>
    </dgm:pt>
    <dgm:pt modelId="{0946A41D-21DC-4A59-AC36-3048E48CE244}" type="pres">
      <dgm:prSet presAssocID="{C040F96D-911D-4E78-9BDA-AD3FFBA61193}" presName="childText" presStyleLbl="conFgAcc1" presStyleIdx="1" presStyleCnt="4">
        <dgm:presLayoutVars>
          <dgm:bulletEnabled val="1"/>
        </dgm:presLayoutVars>
      </dgm:prSet>
      <dgm:spPr/>
    </dgm:pt>
    <dgm:pt modelId="{5B45D458-43F8-4127-A5C7-AE8F21AD673A}" type="pres">
      <dgm:prSet presAssocID="{0732079B-2A0E-4578-A999-3577E77FAA26}" presName="spaceBetweenRectangles" presStyleCnt="0"/>
      <dgm:spPr/>
    </dgm:pt>
    <dgm:pt modelId="{A3DBBA24-DC5F-4D69-A2B6-3537995B4ABE}" type="pres">
      <dgm:prSet presAssocID="{B819A69D-0D5D-49D5-A91F-4264D72A0F5B}" presName="parentLin" presStyleCnt="0"/>
      <dgm:spPr/>
    </dgm:pt>
    <dgm:pt modelId="{17DD53AC-83F6-47AC-8FC5-55D375471164}" type="pres">
      <dgm:prSet presAssocID="{B819A69D-0D5D-49D5-A91F-4264D72A0F5B}" presName="parentLeftMargin" presStyleLbl="node1" presStyleIdx="1" presStyleCnt="4"/>
      <dgm:spPr/>
    </dgm:pt>
    <dgm:pt modelId="{F5BB1291-7818-49C3-95A3-51062279FFE6}" type="pres">
      <dgm:prSet presAssocID="{B819A69D-0D5D-49D5-A91F-4264D72A0F5B}" presName="parentText" presStyleLbl="node1" presStyleIdx="2" presStyleCnt="4" custScaleX="109963" custScaleY="131960" custLinFactNeighborX="16533" custLinFactNeighborY="18221">
        <dgm:presLayoutVars>
          <dgm:chMax val="0"/>
          <dgm:bulletEnabled val="1"/>
        </dgm:presLayoutVars>
      </dgm:prSet>
      <dgm:spPr/>
    </dgm:pt>
    <dgm:pt modelId="{F7D0DABD-8268-4617-AED5-18B1E81FBE8D}" type="pres">
      <dgm:prSet presAssocID="{B819A69D-0D5D-49D5-A91F-4264D72A0F5B}" presName="negativeSpace" presStyleCnt="0"/>
      <dgm:spPr/>
    </dgm:pt>
    <dgm:pt modelId="{0B954F34-938B-45E0-B763-DFA73F6FC485}" type="pres">
      <dgm:prSet presAssocID="{B819A69D-0D5D-49D5-A91F-4264D72A0F5B}" presName="childText" presStyleLbl="conFgAcc1" presStyleIdx="2" presStyleCnt="4" custLinFactNeighborX="334" custLinFactNeighborY="-29094">
        <dgm:presLayoutVars>
          <dgm:bulletEnabled val="1"/>
        </dgm:presLayoutVars>
      </dgm:prSet>
      <dgm:spPr/>
    </dgm:pt>
    <dgm:pt modelId="{CD644F8D-EA87-43A6-B70D-8BD0FDAB89A2}" type="pres">
      <dgm:prSet presAssocID="{90AE9F85-31C2-4A40-91FF-7A45A1C7ECDD}" presName="spaceBetweenRectangles" presStyleCnt="0"/>
      <dgm:spPr/>
    </dgm:pt>
    <dgm:pt modelId="{B8434D01-C653-472D-84F9-76403DEEE288}" type="pres">
      <dgm:prSet presAssocID="{44EB8E73-FB77-4FE1-872E-1535C5F2363C}" presName="parentLin" presStyleCnt="0"/>
      <dgm:spPr/>
    </dgm:pt>
    <dgm:pt modelId="{B1E9BC28-3854-4D6E-A0E6-831C70FACF2F}" type="pres">
      <dgm:prSet presAssocID="{44EB8E73-FB77-4FE1-872E-1535C5F2363C}" presName="parentLeftMargin" presStyleLbl="node1" presStyleIdx="2" presStyleCnt="4"/>
      <dgm:spPr/>
    </dgm:pt>
    <dgm:pt modelId="{148A5FA3-FA33-4D75-A4F7-DA9BDA9D8C8D}" type="pres">
      <dgm:prSet presAssocID="{44EB8E73-FB77-4FE1-872E-1535C5F2363C}" presName="parentText" presStyleLbl="node1" presStyleIdx="3" presStyleCnt="4" custScaleX="109963" custScaleY="110627" custLinFactNeighborX="16205" custLinFactNeighborY="-8046">
        <dgm:presLayoutVars>
          <dgm:chMax val="0"/>
          <dgm:bulletEnabled val="1"/>
        </dgm:presLayoutVars>
      </dgm:prSet>
      <dgm:spPr/>
    </dgm:pt>
    <dgm:pt modelId="{269508B5-9688-4D0A-A992-8A89CC0C64E4}" type="pres">
      <dgm:prSet presAssocID="{44EB8E73-FB77-4FE1-872E-1535C5F2363C}" presName="negativeSpace" presStyleCnt="0"/>
      <dgm:spPr/>
    </dgm:pt>
    <dgm:pt modelId="{24820179-9EA3-4F1B-9C8D-D4DE701477CA}" type="pres">
      <dgm:prSet presAssocID="{44EB8E73-FB77-4FE1-872E-1535C5F2363C}" presName="childText" presStyleLbl="conFgAcc1" presStyleIdx="3" presStyleCnt="4">
        <dgm:presLayoutVars>
          <dgm:bulletEnabled val="1"/>
        </dgm:presLayoutVars>
      </dgm:prSet>
      <dgm:spPr/>
    </dgm:pt>
  </dgm:ptLst>
  <dgm:cxnLst>
    <dgm:cxn modelId="{7C19DE04-3C2F-4C7C-A801-07C019C23CE5}" type="presOf" srcId="{44EB8E73-FB77-4FE1-872E-1535C5F2363C}" destId="{B1E9BC28-3854-4D6E-A0E6-831C70FACF2F}" srcOrd="0" destOrd="0" presId="urn:microsoft.com/office/officeart/2005/8/layout/list1"/>
    <dgm:cxn modelId="{D76AF005-F409-47CE-9677-36DC4D1B7C19}" srcId="{B33F6CD5-49A2-40F3-ADBB-7D8617754FD1}" destId="{880DFC67-DF9C-4B9C-8445-2BCDD0FCC8A6}" srcOrd="2" destOrd="0" parTransId="{6CF0B7E5-899D-4880-B3A6-640AF3B5B5C6}" sibTransId="{849668FD-C2EB-4A86-B20E-FA729B9BC23B}"/>
    <dgm:cxn modelId="{90149D07-162F-4057-8054-6B5EA215F895}" type="presOf" srcId="{B7C0F0E2-3983-46A2-A98A-8584FA1E8609}" destId="{0B954F34-938B-45E0-B763-DFA73F6FC485}" srcOrd="0" destOrd="4" presId="urn:microsoft.com/office/officeart/2005/8/layout/list1"/>
    <dgm:cxn modelId="{3F8FF00B-3B9A-4C72-9E30-CEAFCBBC2CEB}" type="presOf" srcId="{0E17C5A0-D849-45ED-88B5-AF323E4F4AC2}" destId="{24820179-9EA3-4F1B-9C8D-D4DE701477CA}" srcOrd="0" destOrd="1" presId="urn:microsoft.com/office/officeart/2005/8/layout/list1"/>
    <dgm:cxn modelId="{A854760D-CA3A-47CD-AFB1-4B8A539EB0CF}" srcId="{B819A69D-0D5D-49D5-A91F-4264D72A0F5B}" destId="{2DD721DB-725C-453D-A40D-CFB1F9D65DBD}" srcOrd="0" destOrd="0" parTransId="{0B7D261C-C708-4AFB-9F3E-2F69E2E90DB6}" sibTransId="{C7BD10EB-B8FE-4667-8C16-4F4C0DB0327B}"/>
    <dgm:cxn modelId="{896E501A-FDC1-4083-A14A-7C41AA3E9F29}" type="presOf" srcId="{880DFC67-DF9C-4B9C-8445-2BCDD0FCC8A6}" destId="{B6AAD682-7DBF-4EF3-85E9-1F26AAF471FC}" srcOrd="0" destOrd="2" presId="urn:microsoft.com/office/officeart/2005/8/layout/list1"/>
    <dgm:cxn modelId="{AB734222-B645-40E6-815B-DE4DDE252AFF}" srcId="{52EDBAD3-4BFB-404E-9F15-35FC46C16B92}" destId="{B819A69D-0D5D-49D5-A91F-4264D72A0F5B}" srcOrd="2" destOrd="0" parTransId="{FB393D88-8E40-4FCD-B3C5-5B44FAE945FC}" sibTransId="{90AE9F85-31C2-4A40-91FF-7A45A1C7ECDD}"/>
    <dgm:cxn modelId="{39401A5D-D783-4B3C-AFD3-32E63EC0FE9F}" srcId="{2DD721DB-725C-453D-A40D-CFB1F9D65DBD}" destId="{F837FCB5-B80E-43F7-AC63-E9F307F8922B}" srcOrd="1" destOrd="0" parTransId="{F6CD5BAA-F27B-4A60-AFFA-55223ABCFDC9}" sibTransId="{8D909683-83FC-4F83-9E38-B15509061D12}"/>
    <dgm:cxn modelId="{A886DB5D-46A0-4EB5-84FE-27E6DFDAD65C}" type="presOf" srcId="{B819A69D-0D5D-49D5-A91F-4264D72A0F5B}" destId="{17DD53AC-83F6-47AC-8FC5-55D375471164}" srcOrd="0" destOrd="0" presId="urn:microsoft.com/office/officeart/2005/8/layout/list1"/>
    <dgm:cxn modelId="{11670043-0E11-4AE7-A21B-88BF24558FB7}" srcId="{B819A69D-0D5D-49D5-A91F-4264D72A0F5B}" destId="{B7C0F0E2-3983-46A2-A98A-8584FA1E8609}" srcOrd="1" destOrd="0" parTransId="{03F555DF-864E-4FFE-8C64-B942A5648A47}" sibTransId="{18FD4561-EB03-47DF-878B-55418B2C6311}"/>
    <dgm:cxn modelId="{39CA9E44-57D3-4E4B-9A0A-580DB061DE77}" srcId="{44EB8E73-FB77-4FE1-872E-1535C5F2363C}" destId="{2AE9B886-2756-4DB3-AAF9-902A3B1B32C5}" srcOrd="2" destOrd="0" parTransId="{AFF27EFD-A18A-44AD-9486-361668B1D8D7}" sibTransId="{7EC38EE8-8B7E-4A14-BD92-05E764007854}"/>
    <dgm:cxn modelId="{90C2424B-0AAC-4D2F-8B8E-69C390355909}" srcId="{52EDBAD3-4BFB-404E-9F15-35FC46C16B92}" destId="{B33F6CD5-49A2-40F3-ADBB-7D8617754FD1}" srcOrd="0" destOrd="0" parTransId="{DEC15D4C-6C66-477B-9A88-9EC7A90D5250}" sibTransId="{A53C02F1-B00D-48EF-868E-733E022F0B4A}"/>
    <dgm:cxn modelId="{A8CCFE6B-D434-48B6-B8FC-CED4A14AF323}" srcId="{52EDBAD3-4BFB-404E-9F15-35FC46C16B92}" destId="{44EB8E73-FB77-4FE1-872E-1535C5F2363C}" srcOrd="3" destOrd="0" parTransId="{176BF78E-29C9-4846-A234-9B5F6089D4C0}" sibTransId="{C74F9463-2B12-443C-8E7E-53891BA94E70}"/>
    <dgm:cxn modelId="{A1393C6D-2246-475B-A888-C1BAEE9828F0}" type="presOf" srcId="{79BF002F-E542-4D81-91AF-FEEB97D35FD7}" destId="{0B954F34-938B-45E0-B763-DFA73F6FC485}" srcOrd="0" destOrd="1" presId="urn:microsoft.com/office/officeart/2005/8/layout/list1"/>
    <dgm:cxn modelId="{203C2453-C786-42FE-9023-731500044CB8}" type="presOf" srcId="{B33F6CD5-49A2-40F3-ADBB-7D8617754FD1}" destId="{EFD0EB58-23EB-453D-93F6-B1ECBDD73CCF}" srcOrd="0" destOrd="0" presId="urn:microsoft.com/office/officeart/2005/8/layout/list1"/>
    <dgm:cxn modelId="{A3905153-9EC4-44B9-BF58-2869F292E95C}" srcId="{B33F6CD5-49A2-40F3-ADBB-7D8617754FD1}" destId="{569BBD0E-8BDA-4316-909C-B76404051222}" srcOrd="0" destOrd="0" parTransId="{883A1B3D-C308-44BC-A950-909302C1A8BF}" sibTransId="{6DC5D9F7-F4BF-4C2B-BA77-618988999900}"/>
    <dgm:cxn modelId="{2F336574-5D9B-49A0-ABEE-FE1880C501D5}" srcId="{2DD721DB-725C-453D-A40D-CFB1F9D65DBD}" destId="{79BF002F-E542-4D81-91AF-FEEB97D35FD7}" srcOrd="0" destOrd="0" parTransId="{8D53191A-FC96-441B-8F7D-B9DE16AF46E5}" sibTransId="{09908932-EDD2-452E-AF0A-0230BC9D1870}"/>
    <dgm:cxn modelId="{41416857-3EF7-414C-89E6-4AF3DA895850}" type="presOf" srcId="{44EB8E73-FB77-4FE1-872E-1535C5F2363C}" destId="{148A5FA3-FA33-4D75-A4F7-DA9BDA9D8C8D}" srcOrd="1" destOrd="0" presId="urn:microsoft.com/office/officeart/2005/8/layout/list1"/>
    <dgm:cxn modelId="{66A2AC58-1880-4A39-890D-089385AB56BB}" type="presOf" srcId="{569BBD0E-8BDA-4316-909C-B76404051222}" destId="{B6AAD682-7DBF-4EF3-85E9-1F26AAF471FC}" srcOrd="0" destOrd="0" presId="urn:microsoft.com/office/officeart/2005/8/layout/list1"/>
    <dgm:cxn modelId="{9895B780-426A-411C-A63A-97BCFE7971B5}" srcId="{B33F6CD5-49A2-40F3-ADBB-7D8617754FD1}" destId="{0135F4FC-C685-469C-9E55-7441270D43E3}" srcOrd="1" destOrd="0" parTransId="{AE97904D-017F-4887-A146-6DDC8715EB45}" sibTransId="{DAE4211C-6CF7-415D-AC63-D16109D6B8F5}"/>
    <dgm:cxn modelId="{70A41681-204E-4280-BAED-D0436DDC9786}" type="presOf" srcId="{F837FCB5-B80E-43F7-AC63-E9F307F8922B}" destId="{0B954F34-938B-45E0-B763-DFA73F6FC485}" srcOrd="0" destOrd="2" presId="urn:microsoft.com/office/officeart/2005/8/layout/list1"/>
    <dgm:cxn modelId="{6BB85B83-8E73-47B4-89F8-FCE1CAABDF94}" type="presOf" srcId="{52EDBAD3-4BFB-404E-9F15-35FC46C16B92}" destId="{B539264E-AB71-4172-B20D-04F63745586A}" srcOrd="0" destOrd="0" presId="urn:microsoft.com/office/officeart/2005/8/layout/list1"/>
    <dgm:cxn modelId="{73927F8C-1930-4491-9822-0F1FC1FD60DF}" type="presOf" srcId="{2AE9B886-2756-4DB3-AAF9-902A3B1B32C5}" destId="{24820179-9EA3-4F1B-9C8D-D4DE701477CA}" srcOrd="0" destOrd="2" presId="urn:microsoft.com/office/officeart/2005/8/layout/list1"/>
    <dgm:cxn modelId="{8ED0889B-E405-4029-913F-DB9D5CDD502F}" type="presOf" srcId="{C040F96D-911D-4E78-9BDA-AD3FFBA61193}" destId="{1C1C1864-8B7C-4594-8D5B-466F0067DBAC}" srcOrd="0" destOrd="0" presId="urn:microsoft.com/office/officeart/2005/8/layout/list1"/>
    <dgm:cxn modelId="{C12E18A2-3F45-4E17-BBB6-50201B41D044}" type="presOf" srcId="{F6CB802A-3E12-4889-844F-46D5FEACF18D}" destId="{0B954F34-938B-45E0-B763-DFA73F6FC485}" srcOrd="0" destOrd="3" presId="urn:microsoft.com/office/officeart/2005/8/layout/list1"/>
    <dgm:cxn modelId="{8A9A25A4-28EA-4F71-983F-9B6513DE3F08}" type="presOf" srcId="{0135F4FC-C685-469C-9E55-7441270D43E3}" destId="{B6AAD682-7DBF-4EF3-85E9-1F26AAF471FC}" srcOrd="0" destOrd="1" presId="urn:microsoft.com/office/officeart/2005/8/layout/list1"/>
    <dgm:cxn modelId="{4773B6A6-D5A9-429D-A48F-AEF8EF28785B}" type="presOf" srcId="{C040F96D-911D-4E78-9BDA-AD3FFBA61193}" destId="{12954545-766B-4FB6-8398-EB3790513E49}" srcOrd="1" destOrd="0" presId="urn:microsoft.com/office/officeart/2005/8/layout/list1"/>
    <dgm:cxn modelId="{D5E6D4A8-A665-430A-9072-256E8C708E60}" srcId="{2DD721DB-725C-453D-A40D-CFB1F9D65DBD}" destId="{F6CB802A-3E12-4889-844F-46D5FEACF18D}" srcOrd="2" destOrd="0" parTransId="{BD5325AA-9FEB-44DF-88C2-48AE4D06CA71}" sibTransId="{E47D4C03-E4C3-423C-AC39-AD4B6E0FF71C}"/>
    <dgm:cxn modelId="{55BE05AB-2317-44E0-AC89-56CFF875BBC8}" type="presOf" srcId="{A697C988-0650-44A9-954B-BA6E37F2DCD3}" destId="{0946A41D-21DC-4A59-AC36-3048E48CE244}" srcOrd="0" destOrd="0" presId="urn:microsoft.com/office/officeart/2005/8/layout/list1"/>
    <dgm:cxn modelId="{FAF851B1-11D4-4A16-B135-7A16CB429F71}" srcId="{52EDBAD3-4BFB-404E-9F15-35FC46C16B92}" destId="{C040F96D-911D-4E78-9BDA-AD3FFBA61193}" srcOrd="1" destOrd="0" parTransId="{56FE06D0-1FA7-44DC-A2D3-41BF579965FC}" sibTransId="{0732079B-2A0E-4578-A999-3577E77FAA26}"/>
    <dgm:cxn modelId="{E8B591B2-6CAF-46D0-BD79-13C1191855E9}" type="presOf" srcId="{B819A69D-0D5D-49D5-A91F-4264D72A0F5B}" destId="{F5BB1291-7818-49C3-95A3-51062279FFE6}" srcOrd="1" destOrd="0" presId="urn:microsoft.com/office/officeart/2005/8/layout/list1"/>
    <dgm:cxn modelId="{8818ABB7-195F-41F3-A566-84F4637B7FFD}" srcId="{C040F96D-911D-4E78-9BDA-AD3FFBA61193}" destId="{A697C988-0650-44A9-954B-BA6E37F2DCD3}" srcOrd="0" destOrd="0" parTransId="{4E032511-46AE-42E3-AD06-5FFB458B03DB}" sibTransId="{CE6178D3-349F-41EF-952C-C02B8AAAA8B2}"/>
    <dgm:cxn modelId="{30B0E4C3-D2A3-4F81-B4C0-0198526FEA4F}" srcId="{44EB8E73-FB77-4FE1-872E-1535C5F2363C}" destId="{4DEDB022-FAFA-4C27-9B60-CB5EE9451173}" srcOrd="0" destOrd="0" parTransId="{D572626C-E592-48F4-9B66-FAA5084536E2}" sibTransId="{A2E98764-2D0D-454A-A520-99B7D847065C}"/>
    <dgm:cxn modelId="{3744B6D4-C2F6-4DD1-901F-7FC72AA6243A}" type="presOf" srcId="{2DD721DB-725C-453D-A40D-CFB1F9D65DBD}" destId="{0B954F34-938B-45E0-B763-DFA73F6FC485}" srcOrd="0" destOrd="0" presId="urn:microsoft.com/office/officeart/2005/8/layout/list1"/>
    <dgm:cxn modelId="{0A77E1D9-1380-4DA9-91E8-162BC98BE9C6}" type="presOf" srcId="{B33F6CD5-49A2-40F3-ADBB-7D8617754FD1}" destId="{404C76F7-6A8F-452F-AAD6-E47DA6D3D138}" srcOrd="1" destOrd="0" presId="urn:microsoft.com/office/officeart/2005/8/layout/list1"/>
    <dgm:cxn modelId="{3D4540F4-9C37-48DE-A049-59F947F0E301}" srcId="{44EB8E73-FB77-4FE1-872E-1535C5F2363C}" destId="{0E17C5A0-D849-45ED-88B5-AF323E4F4AC2}" srcOrd="1" destOrd="0" parTransId="{1315582C-9A8D-4235-87F6-3E1892A8B1F2}" sibTransId="{31B78EAC-3B0A-40A4-A535-36643F4D4DF8}"/>
    <dgm:cxn modelId="{3ED44EF9-BDF6-4C2F-A410-97DD9AAA00B2}" type="presOf" srcId="{4DEDB022-FAFA-4C27-9B60-CB5EE9451173}" destId="{24820179-9EA3-4F1B-9C8D-D4DE701477CA}" srcOrd="0" destOrd="0" presId="urn:microsoft.com/office/officeart/2005/8/layout/list1"/>
    <dgm:cxn modelId="{29752782-C36B-43BC-A4A6-FDEE6814F150}" type="presParOf" srcId="{B539264E-AB71-4172-B20D-04F63745586A}" destId="{97B9E190-D7EE-4021-87E1-5C5A8AB39B37}" srcOrd="0" destOrd="0" presId="urn:microsoft.com/office/officeart/2005/8/layout/list1"/>
    <dgm:cxn modelId="{922B2930-58E0-40AE-A364-1C7A4387DBD7}" type="presParOf" srcId="{97B9E190-D7EE-4021-87E1-5C5A8AB39B37}" destId="{EFD0EB58-23EB-453D-93F6-B1ECBDD73CCF}" srcOrd="0" destOrd="0" presId="urn:microsoft.com/office/officeart/2005/8/layout/list1"/>
    <dgm:cxn modelId="{E60F60F5-698F-420F-9684-DFC98A274E8C}" type="presParOf" srcId="{97B9E190-D7EE-4021-87E1-5C5A8AB39B37}" destId="{404C76F7-6A8F-452F-AAD6-E47DA6D3D138}" srcOrd="1" destOrd="0" presId="urn:microsoft.com/office/officeart/2005/8/layout/list1"/>
    <dgm:cxn modelId="{44811910-8943-4987-A071-02CEA0685736}" type="presParOf" srcId="{B539264E-AB71-4172-B20D-04F63745586A}" destId="{77195252-3083-460A-AD10-2EFDCE8F2BD3}" srcOrd="1" destOrd="0" presId="urn:microsoft.com/office/officeart/2005/8/layout/list1"/>
    <dgm:cxn modelId="{67F7A6D0-EA1D-427C-AEDA-671A4158F1B4}" type="presParOf" srcId="{B539264E-AB71-4172-B20D-04F63745586A}" destId="{B6AAD682-7DBF-4EF3-85E9-1F26AAF471FC}" srcOrd="2" destOrd="0" presId="urn:microsoft.com/office/officeart/2005/8/layout/list1"/>
    <dgm:cxn modelId="{107AC179-34BE-4AC5-941C-605F4D34C8E7}" type="presParOf" srcId="{B539264E-AB71-4172-B20D-04F63745586A}" destId="{AE3DE704-2802-4FF1-8D42-21BC66AEA73A}" srcOrd="3" destOrd="0" presId="urn:microsoft.com/office/officeart/2005/8/layout/list1"/>
    <dgm:cxn modelId="{F3AF228C-23AA-47FC-A05D-C660B668101A}" type="presParOf" srcId="{B539264E-AB71-4172-B20D-04F63745586A}" destId="{F961533E-04B3-43A9-B65F-E448FEAAFFB8}" srcOrd="4" destOrd="0" presId="urn:microsoft.com/office/officeart/2005/8/layout/list1"/>
    <dgm:cxn modelId="{6E77EC4F-C496-4E07-A7D4-A40E4A30A86C}" type="presParOf" srcId="{F961533E-04B3-43A9-B65F-E448FEAAFFB8}" destId="{1C1C1864-8B7C-4594-8D5B-466F0067DBAC}" srcOrd="0" destOrd="0" presId="urn:microsoft.com/office/officeart/2005/8/layout/list1"/>
    <dgm:cxn modelId="{A520541E-F7B4-48CE-A2BE-D20F23236A63}" type="presParOf" srcId="{F961533E-04B3-43A9-B65F-E448FEAAFFB8}" destId="{12954545-766B-4FB6-8398-EB3790513E49}" srcOrd="1" destOrd="0" presId="urn:microsoft.com/office/officeart/2005/8/layout/list1"/>
    <dgm:cxn modelId="{577FC436-B40D-494D-B3FC-4F51A8D16F72}" type="presParOf" srcId="{B539264E-AB71-4172-B20D-04F63745586A}" destId="{04F92453-2B76-449F-8CC2-E45AF5E41411}" srcOrd="5" destOrd="0" presId="urn:microsoft.com/office/officeart/2005/8/layout/list1"/>
    <dgm:cxn modelId="{F9A7572D-61F7-4E33-B46A-E70C5BB4B89B}" type="presParOf" srcId="{B539264E-AB71-4172-B20D-04F63745586A}" destId="{0946A41D-21DC-4A59-AC36-3048E48CE244}" srcOrd="6" destOrd="0" presId="urn:microsoft.com/office/officeart/2005/8/layout/list1"/>
    <dgm:cxn modelId="{F27B0F66-82EE-4FFF-93EB-EAAA4242FDDF}" type="presParOf" srcId="{B539264E-AB71-4172-B20D-04F63745586A}" destId="{5B45D458-43F8-4127-A5C7-AE8F21AD673A}" srcOrd="7" destOrd="0" presId="urn:microsoft.com/office/officeart/2005/8/layout/list1"/>
    <dgm:cxn modelId="{46126584-402E-4C6C-B327-AE7354217C98}" type="presParOf" srcId="{B539264E-AB71-4172-B20D-04F63745586A}" destId="{A3DBBA24-DC5F-4D69-A2B6-3537995B4ABE}" srcOrd="8" destOrd="0" presId="urn:microsoft.com/office/officeart/2005/8/layout/list1"/>
    <dgm:cxn modelId="{CA57E65E-ED81-4F33-8AB8-00F863FB0825}" type="presParOf" srcId="{A3DBBA24-DC5F-4D69-A2B6-3537995B4ABE}" destId="{17DD53AC-83F6-47AC-8FC5-55D375471164}" srcOrd="0" destOrd="0" presId="urn:microsoft.com/office/officeart/2005/8/layout/list1"/>
    <dgm:cxn modelId="{B668604A-959B-41F7-9959-ED83196DB52B}" type="presParOf" srcId="{A3DBBA24-DC5F-4D69-A2B6-3537995B4ABE}" destId="{F5BB1291-7818-49C3-95A3-51062279FFE6}" srcOrd="1" destOrd="0" presId="urn:microsoft.com/office/officeart/2005/8/layout/list1"/>
    <dgm:cxn modelId="{0CA00D09-E7D3-4C73-8E0C-0CFFDC8C6A21}" type="presParOf" srcId="{B539264E-AB71-4172-B20D-04F63745586A}" destId="{F7D0DABD-8268-4617-AED5-18B1E81FBE8D}" srcOrd="9" destOrd="0" presId="urn:microsoft.com/office/officeart/2005/8/layout/list1"/>
    <dgm:cxn modelId="{D6216891-9D53-4F3D-B2EE-C36ED6AE69A3}" type="presParOf" srcId="{B539264E-AB71-4172-B20D-04F63745586A}" destId="{0B954F34-938B-45E0-B763-DFA73F6FC485}" srcOrd="10" destOrd="0" presId="urn:microsoft.com/office/officeart/2005/8/layout/list1"/>
    <dgm:cxn modelId="{C0804189-6790-4AB5-A2AF-AE290D68E860}" type="presParOf" srcId="{B539264E-AB71-4172-B20D-04F63745586A}" destId="{CD644F8D-EA87-43A6-B70D-8BD0FDAB89A2}" srcOrd="11" destOrd="0" presId="urn:microsoft.com/office/officeart/2005/8/layout/list1"/>
    <dgm:cxn modelId="{E0BF45B9-F162-467F-8EE4-51C6E5175036}" type="presParOf" srcId="{B539264E-AB71-4172-B20D-04F63745586A}" destId="{B8434D01-C653-472D-84F9-76403DEEE288}" srcOrd="12" destOrd="0" presId="urn:microsoft.com/office/officeart/2005/8/layout/list1"/>
    <dgm:cxn modelId="{A7CC3EEB-E6AA-4E4B-997A-D179B70256BD}" type="presParOf" srcId="{B8434D01-C653-472D-84F9-76403DEEE288}" destId="{B1E9BC28-3854-4D6E-A0E6-831C70FACF2F}" srcOrd="0" destOrd="0" presId="urn:microsoft.com/office/officeart/2005/8/layout/list1"/>
    <dgm:cxn modelId="{B5F3323C-B774-4E03-93AB-B831D6D08657}" type="presParOf" srcId="{B8434D01-C653-472D-84F9-76403DEEE288}" destId="{148A5FA3-FA33-4D75-A4F7-DA9BDA9D8C8D}" srcOrd="1" destOrd="0" presId="urn:microsoft.com/office/officeart/2005/8/layout/list1"/>
    <dgm:cxn modelId="{054A9D3C-D7F8-4963-99C0-7143D1C21B54}" type="presParOf" srcId="{B539264E-AB71-4172-B20D-04F63745586A}" destId="{269508B5-9688-4D0A-A992-8A89CC0C64E4}" srcOrd="13" destOrd="0" presId="urn:microsoft.com/office/officeart/2005/8/layout/list1"/>
    <dgm:cxn modelId="{5D1D0499-9C23-4302-905F-1F095A90457C}" type="presParOf" srcId="{B539264E-AB71-4172-B20D-04F63745586A}" destId="{24820179-9EA3-4F1B-9C8D-D4DE701477C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0D51E-140F-4BEA-AFEF-AA4171264F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4F21CB-52A1-4C4C-8B50-F30EC98AC3D2}">
      <dgm:prSet/>
      <dgm:spPr/>
      <dgm:t>
        <a:bodyPr/>
        <a:lstStyle/>
        <a:p>
          <a:r>
            <a:rPr lang="en-US" b="1" dirty="0"/>
            <a:t>The Christ Hospital heart failure physician team evaluates patients for </a:t>
          </a:r>
          <a:r>
            <a:rPr lang="en-US" b="1" u="sng" dirty="0"/>
            <a:t>both</a:t>
          </a:r>
          <a:r>
            <a:rPr lang="en-US" b="1" dirty="0"/>
            <a:t> heart transplant and left ventricular assist device (LVAD). </a:t>
          </a:r>
        </a:p>
      </dgm:t>
    </dgm:pt>
    <dgm:pt modelId="{83FC3627-45EE-4E77-B613-A67DD76C068E}" type="sibTrans" cxnId="{E3789921-1458-4D0D-979E-B711B371F911}">
      <dgm:prSet/>
      <dgm:spPr/>
      <dgm:t>
        <a:bodyPr/>
        <a:lstStyle/>
        <a:p>
          <a:endParaRPr lang="en-US"/>
        </a:p>
      </dgm:t>
    </dgm:pt>
    <dgm:pt modelId="{D40C5AE8-0B08-45EB-A486-EDB6F8B28ADF}" type="parTrans" cxnId="{E3789921-1458-4D0D-979E-B711B371F911}">
      <dgm:prSet/>
      <dgm:spPr/>
      <dgm:t>
        <a:bodyPr/>
        <a:lstStyle/>
        <a:p>
          <a:endParaRPr lang="en-US"/>
        </a:p>
      </dgm:t>
    </dgm:pt>
    <dgm:pt modelId="{087AC9F4-EDD8-4CF2-B3D6-E3CB6085EB20}" type="pres">
      <dgm:prSet presAssocID="{DB80D51E-140F-4BEA-AFEF-AA4171264F9D}" presName="linear" presStyleCnt="0">
        <dgm:presLayoutVars>
          <dgm:animLvl val="lvl"/>
          <dgm:resizeHandles val="exact"/>
        </dgm:presLayoutVars>
      </dgm:prSet>
      <dgm:spPr/>
    </dgm:pt>
    <dgm:pt modelId="{61BAA906-E353-4080-89D4-DC0BADF3154B}" type="pres">
      <dgm:prSet presAssocID="{174F21CB-52A1-4C4C-8B50-F30EC98AC3D2}" presName="parentText" presStyleLbl="node1" presStyleIdx="0" presStyleCnt="1" custScaleY="39678">
        <dgm:presLayoutVars>
          <dgm:chMax val="0"/>
          <dgm:bulletEnabled val="1"/>
        </dgm:presLayoutVars>
      </dgm:prSet>
      <dgm:spPr/>
    </dgm:pt>
  </dgm:ptLst>
  <dgm:cxnLst>
    <dgm:cxn modelId="{E3789921-1458-4D0D-979E-B711B371F911}" srcId="{DB80D51E-140F-4BEA-AFEF-AA4171264F9D}" destId="{174F21CB-52A1-4C4C-8B50-F30EC98AC3D2}" srcOrd="0" destOrd="0" parTransId="{D40C5AE8-0B08-45EB-A486-EDB6F8B28ADF}" sibTransId="{83FC3627-45EE-4E77-B613-A67DD76C068E}"/>
    <dgm:cxn modelId="{1A6B0E55-20F3-4D7F-9F4C-C88D7BC5B79F}" type="presOf" srcId="{DB80D51E-140F-4BEA-AFEF-AA4171264F9D}" destId="{087AC9F4-EDD8-4CF2-B3D6-E3CB6085EB20}" srcOrd="0" destOrd="0" presId="urn:microsoft.com/office/officeart/2005/8/layout/vList2"/>
    <dgm:cxn modelId="{8D3BCF86-63C7-4E1B-806A-9B3191E53B3D}" type="presOf" srcId="{174F21CB-52A1-4C4C-8B50-F30EC98AC3D2}" destId="{61BAA906-E353-4080-89D4-DC0BADF3154B}" srcOrd="0" destOrd="0" presId="urn:microsoft.com/office/officeart/2005/8/layout/vList2"/>
    <dgm:cxn modelId="{BBB59F94-4776-4DE1-8627-7A03BFED68F6}" type="presParOf" srcId="{087AC9F4-EDD8-4CF2-B3D6-E3CB6085EB20}" destId="{61BAA906-E353-4080-89D4-DC0BADF315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6238E2-9ED2-4F35-800E-D8954A87B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83237B-4784-455E-91DD-E7BCE26B5E17}">
      <dgm:prSet custT="1"/>
      <dgm:spPr>
        <a:solidFill>
          <a:schemeClr val="bg1"/>
        </a:solidFill>
      </dgm:spPr>
      <dgm:t>
        <a:bodyPr/>
        <a:lstStyle/>
        <a:p>
          <a:pPr algn="l">
            <a:spcAft>
              <a:spcPts val="0"/>
            </a:spcAft>
          </a:pPr>
          <a:r>
            <a:rPr lang="en-US" sz="1600" dirty="0">
              <a:solidFill>
                <a:schemeClr val="tx1"/>
              </a:solidFill>
            </a:rPr>
            <a:t>Palliative care is specialized medical care for people living with a serious illness. It is focused on providing relief from the symptoms and stress of an illness. The goal is to improve quality of life for both the patient and family. Palliative care is provided by a specially-trained team of doctors, nurses, pharmacists, chaplains, and social workers. Care is based on the need of the patient, not the prognosis. It is appropriate at any age and any stage of a serious illness and can be provided along with curative treatment. </a:t>
          </a:r>
        </a:p>
        <a:p>
          <a:pPr algn="l">
            <a:spcAft>
              <a:spcPts val="0"/>
            </a:spcAft>
          </a:pPr>
          <a:endParaRPr lang="en-US" sz="1600" dirty="0">
            <a:solidFill>
              <a:schemeClr val="tx1"/>
            </a:solidFill>
          </a:endParaRPr>
        </a:p>
        <a:p>
          <a:pPr algn="l">
            <a:spcAft>
              <a:spcPts val="0"/>
            </a:spcAft>
          </a:pPr>
          <a:r>
            <a:rPr lang="en-US" sz="1600" dirty="0">
              <a:solidFill>
                <a:schemeClr val="tx1"/>
              </a:solidFill>
            </a:rPr>
            <a:t>It is the standard of care at The Christ Hospital for patients with stage IV cancer and LVADs to have palliative care consultation during a hospital stay. </a:t>
          </a:r>
        </a:p>
      </dgm:t>
    </dgm:pt>
    <dgm:pt modelId="{F3F55659-0ECE-4A6C-A4D1-62B197F8FEC1}" type="parTrans" cxnId="{CD922ECA-11AB-45B2-BC99-03725F9CBC21}">
      <dgm:prSet/>
      <dgm:spPr/>
      <dgm:t>
        <a:bodyPr/>
        <a:lstStyle/>
        <a:p>
          <a:endParaRPr lang="en-US"/>
        </a:p>
      </dgm:t>
    </dgm:pt>
    <dgm:pt modelId="{76D9F423-2961-49E2-AB60-4BD5C0596AB3}" type="sibTrans" cxnId="{CD922ECA-11AB-45B2-BC99-03725F9CBC21}">
      <dgm:prSet/>
      <dgm:spPr/>
      <dgm:t>
        <a:bodyPr/>
        <a:lstStyle/>
        <a:p>
          <a:endParaRPr lang="en-US"/>
        </a:p>
      </dgm:t>
    </dgm:pt>
    <dgm:pt modelId="{B4738EDA-C668-4E11-AC7C-00AD941EF2DE}">
      <dgm:prSet custT="1"/>
      <dgm:spPr/>
      <dgm:t>
        <a:bodyPr/>
        <a:lstStyle/>
        <a:p>
          <a:r>
            <a:rPr lang="en-US" sz="1600" b="0" dirty="0"/>
            <a:t>Palliative Care can help with:</a:t>
          </a:r>
        </a:p>
      </dgm:t>
    </dgm:pt>
    <dgm:pt modelId="{34FD856A-A7EF-4915-8B0D-CC00DE0C887B}" type="parTrans" cxnId="{8B0426AB-798B-4126-B160-7380DD8C43A6}">
      <dgm:prSet/>
      <dgm:spPr/>
      <dgm:t>
        <a:bodyPr/>
        <a:lstStyle/>
        <a:p>
          <a:endParaRPr lang="en-US"/>
        </a:p>
      </dgm:t>
    </dgm:pt>
    <dgm:pt modelId="{C740C278-5029-4BCA-9934-1295EF9CFBE2}" type="sibTrans" cxnId="{8B0426AB-798B-4126-B160-7380DD8C43A6}">
      <dgm:prSet/>
      <dgm:spPr/>
      <dgm:t>
        <a:bodyPr/>
        <a:lstStyle/>
        <a:p>
          <a:endParaRPr lang="en-US"/>
        </a:p>
      </dgm:t>
    </dgm:pt>
    <dgm:pt modelId="{C1C2362C-1E10-4D56-A9FC-D8E0AAEE4DFC}">
      <dgm:prSet custT="1"/>
      <dgm:spPr/>
      <dgm:t>
        <a:bodyPr/>
        <a:lstStyle/>
        <a:p>
          <a:r>
            <a:rPr lang="en-US" sz="1400" dirty="0"/>
            <a:t>Complex medical decision making (like prognosis and goals of care discussions)</a:t>
          </a:r>
        </a:p>
      </dgm:t>
    </dgm:pt>
    <dgm:pt modelId="{704465F6-9AC2-47BE-8D3F-20713EADFC0F}" type="parTrans" cxnId="{76DE0573-C083-4B03-9B9A-7A4716262477}">
      <dgm:prSet/>
      <dgm:spPr/>
      <dgm:t>
        <a:bodyPr/>
        <a:lstStyle/>
        <a:p>
          <a:endParaRPr lang="en-US"/>
        </a:p>
      </dgm:t>
    </dgm:pt>
    <dgm:pt modelId="{1B186832-0BDA-4BB2-A04A-69F4E58385E9}" type="sibTrans" cxnId="{76DE0573-C083-4B03-9B9A-7A4716262477}">
      <dgm:prSet/>
      <dgm:spPr/>
      <dgm:t>
        <a:bodyPr/>
        <a:lstStyle/>
        <a:p>
          <a:endParaRPr lang="en-US"/>
        </a:p>
      </dgm:t>
    </dgm:pt>
    <dgm:pt modelId="{72200B24-F822-4DF4-B799-89F94FC4AEFC}">
      <dgm:prSet custT="1"/>
      <dgm:spPr/>
      <dgm:t>
        <a:bodyPr/>
        <a:lstStyle/>
        <a:p>
          <a:r>
            <a:rPr lang="en-US" sz="1600" dirty="0"/>
            <a:t>Contacting the Palliative Care Team:</a:t>
          </a:r>
        </a:p>
      </dgm:t>
    </dgm:pt>
    <dgm:pt modelId="{64E4D2A7-DB11-4816-ABBC-F7F5F7FC0C3F}" type="parTrans" cxnId="{3F6684DF-1A28-4CCC-ADBF-B2CD9C3CE823}">
      <dgm:prSet/>
      <dgm:spPr/>
      <dgm:t>
        <a:bodyPr/>
        <a:lstStyle/>
        <a:p>
          <a:endParaRPr lang="en-US"/>
        </a:p>
      </dgm:t>
    </dgm:pt>
    <dgm:pt modelId="{27EEE34E-F62F-466F-9249-A8089431E583}" type="sibTrans" cxnId="{3F6684DF-1A28-4CCC-ADBF-B2CD9C3CE823}">
      <dgm:prSet/>
      <dgm:spPr/>
      <dgm:t>
        <a:bodyPr/>
        <a:lstStyle/>
        <a:p>
          <a:endParaRPr lang="en-US"/>
        </a:p>
      </dgm:t>
    </dgm:pt>
    <dgm:pt modelId="{1D556AC3-B923-424B-B447-EC34A9E2EAD5}">
      <dgm:prSet custT="1"/>
      <dgm:spPr/>
      <dgm:t>
        <a:bodyPr/>
        <a:lstStyle/>
        <a:p>
          <a:r>
            <a:rPr lang="en-US" sz="1400" b="0" dirty="0"/>
            <a:t>Physicians are available 24/7 </a:t>
          </a:r>
        </a:p>
      </dgm:t>
    </dgm:pt>
    <dgm:pt modelId="{B907B91C-CE94-46D3-B04D-4D5E6D5C520D}" type="parTrans" cxnId="{C77A89FD-6BAB-4B75-9C16-4C0A249392F4}">
      <dgm:prSet/>
      <dgm:spPr/>
      <dgm:t>
        <a:bodyPr/>
        <a:lstStyle/>
        <a:p>
          <a:endParaRPr lang="en-US"/>
        </a:p>
      </dgm:t>
    </dgm:pt>
    <dgm:pt modelId="{848852BF-C661-474E-9764-8A67B557B644}" type="sibTrans" cxnId="{C77A89FD-6BAB-4B75-9C16-4C0A249392F4}">
      <dgm:prSet/>
      <dgm:spPr/>
      <dgm:t>
        <a:bodyPr/>
        <a:lstStyle/>
        <a:p>
          <a:endParaRPr lang="en-US"/>
        </a:p>
      </dgm:t>
    </dgm:pt>
    <dgm:pt modelId="{FBB6F232-B309-43AB-85C3-FE62E10A0881}">
      <dgm:prSet custT="1"/>
      <dgm:spPr/>
      <dgm:t>
        <a:bodyPr/>
        <a:lstStyle/>
        <a:p>
          <a:r>
            <a:rPr lang="en-US" sz="1400" dirty="0"/>
            <a:t>Outpatient Palliative Care Clinic is available for patients with Cancer and LVADs</a:t>
          </a:r>
        </a:p>
      </dgm:t>
    </dgm:pt>
    <dgm:pt modelId="{D7AD6BEF-41CC-4FC9-B925-38FFA89CE89F}" type="parTrans" cxnId="{786DA604-C867-4A34-BFBD-EB2BCC6117E5}">
      <dgm:prSet/>
      <dgm:spPr/>
      <dgm:t>
        <a:bodyPr/>
        <a:lstStyle/>
        <a:p>
          <a:endParaRPr lang="en-US"/>
        </a:p>
      </dgm:t>
    </dgm:pt>
    <dgm:pt modelId="{EC8F1F09-BF20-4727-94BB-D4E4EE76D67C}" type="sibTrans" cxnId="{786DA604-C867-4A34-BFBD-EB2BCC6117E5}">
      <dgm:prSet/>
      <dgm:spPr/>
      <dgm:t>
        <a:bodyPr/>
        <a:lstStyle/>
        <a:p>
          <a:endParaRPr lang="en-US"/>
        </a:p>
      </dgm:t>
    </dgm:pt>
    <dgm:pt modelId="{781B88AC-1E8F-4324-BD26-7F651CC49818}">
      <dgm:prSet custT="1"/>
      <dgm:spPr/>
      <dgm:t>
        <a:bodyPr/>
        <a:lstStyle/>
        <a:p>
          <a:r>
            <a:rPr lang="en-US" sz="1400" dirty="0"/>
            <a:t>Consults can be placed through Epic </a:t>
          </a:r>
        </a:p>
      </dgm:t>
    </dgm:pt>
    <dgm:pt modelId="{BA60D172-5C00-44D7-A047-FD2C17DC422A}" type="parTrans" cxnId="{FCDFE8C5-2ED7-421A-8030-5C33F58A5BB3}">
      <dgm:prSet/>
      <dgm:spPr/>
      <dgm:t>
        <a:bodyPr/>
        <a:lstStyle/>
        <a:p>
          <a:endParaRPr lang="en-US"/>
        </a:p>
      </dgm:t>
    </dgm:pt>
    <dgm:pt modelId="{6CF192A5-8453-44EA-83EE-1F9DF7E23DBB}" type="sibTrans" cxnId="{FCDFE8C5-2ED7-421A-8030-5C33F58A5BB3}">
      <dgm:prSet/>
      <dgm:spPr/>
      <dgm:t>
        <a:bodyPr/>
        <a:lstStyle/>
        <a:p>
          <a:endParaRPr lang="en-US"/>
        </a:p>
      </dgm:t>
    </dgm:pt>
    <dgm:pt modelId="{6436980A-B180-4C83-AFBF-9378CB5994F2}">
      <dgm:prSet custT="1"/>
      <dgm:spPr/>
      <dgm:t>
        <a:bodyPr/>
        <a:lstStyle/>
        <a:p>
          <a:r>
            <a:rPr lang="en-US" sz="1400" dirty="0"/>
            <a:t>Call </a:t>
          </a:r>
          <a:r>
            <a:rPr lang="en-US" sz="1400" b="1" dirty="0"/>
            <a:t>585-4157</a:t>
          </a:r>
          <a:r>
            <a:rPr lang="en-US" sz="1400" dirty="0"/>
            <a:t> to contact the team</a:t>
          </a:r>
        </a:p>
      </dgm:t>
    </dgm:pt>
    <dgm:pt modelId="{D8C0EF72-D226-49B5-89B8-8F7B8A01FBD4}" type="parTrans" cxnId="{5F45B8E7-7AB0-4B21-A88C-6538AD13C8E7}">
      <dgm:prSet/>
      <dgm:spPr/>
      <dgm:t>
        <a:bodyPr/>
        <a:lstStyle/>
        <a:p>
          <a:endParaRPr lang="en-US"/>
        </a:p>
      </dgm:t>
    </dgm:pt>
    <dgm:pt modelId="{40D7A53A-DE7E-4AA4-8777-CEF4A34DD988}" type="sibTrans" cxnId="{5F45B8E7-7AB0-4B21-A88C-6538AD13C8E7}">
      <dgm:prSet/>
      <dgm:spPr/>
      <dgm:t>
        <a:bodyPr/>
        <a:lstStyle/>
        <a:p>
          <a:endParaRPr lang="en-US"/>
        </a:p>
      </dgm:t>
    </dgm:pt>
    <dgm:pt modelId="{48FDA693-C25B-4420-B6ED-CA1A13F74F4F}">
      <dgm:prSet custT="1"/>
      <dgm:spPr/>
      <dgm:t>
        <a:bodyPr/>
        <a:lstStyle/>
        <a:p>
          <a:r>
            <a:rPr lang="en-US" sz="1400" dirty="0"/>
            <a:t>Advance care planning (like code status and surrogate decision-making)</a:t>
          </a:r>
        </a:p>
      </dgm:t>
    </dgm:pt>
    <dgm:pt modelId="{1B3FE6FE-E623-4392-B8B4-C0EEAF9ADAE3}" type="sibTrans" cxnId="{F8A9748D-754C-4179-BCE6-E3FEF03C54BD}">
      <dgm:prSet/>
      <dgm:spPr/>
      <dgm:t>
        <a:bodyPr/>
        <a:lstStyle/>
        <a:p>
          <a:endParaRPr lang="en-US"/>
        </a:p>
      </dgm:t>
    </dgm:pt>
    <dgm:pt modelId="{795BBB83-690F-49DA-A4DE-A4CF86F846F6}" type="parTrans" cxnId="{F8A9748D-754C-4179-BCE6-E3FEF03C54BD}">
      <dgm:prSet/>
      <dgm:spPr/>
      <dgm:t>
        <a:bodyPr/>
        <a:lstStyle/>
        <a:p>
          <a:endParaRPr lang="en-US"/>
        </a:p>
      </dgm:t>
    </dgm:pt>
    <dgm:pt modelId="{C85D4C88-438A-4BA9-8C87-ED1DE920842E}">
      <dgm:prSet custT="1"/>
      <dgm:spPr/>
      <dgm:t>
        <a:bodyPr/>
        <a:lstStyle/>
        <a:p>
          <a:r>
            <a:rPr lang="en-US" sz="1400" dirty="0"/>
            <a:t>Pain and symptom management</a:t>
          </a:r>
        </a:p>
      </dgm:t>
    </dgm:pt>
    <dgm:pt modelId="{02135099-CFFA-45CD-9879-5EEC06AADC26}" type="sibTrans" cxnId="{69B3E498-872A-4A06-AE69-B544A860E0DD}">
      <dgm:prSet/>
      <dgm:spPr/>
      <dgm:t>
        <a:bodyPr/>
        <a:lstStyle/>
        <a:p>
          <a:endParaRPr lang="en-US"/>
        </a:p>
      </dgm:t>
    </dgm:pt>
    <dgm:pt modelId="{766E183F-AD68-4C7E-ADEE-44910D324FFB}" type="parTrans" cxnId="{69B3E498-872A-4A06-AE69-B544A860E0DD}">
      <dgm:prSet/>
      <dgm:spPr/>
      <dgm:t>
        <a:bodyPr/>
        <a:lstStyle/>
        <a:p>
          <a:endParaRPr lang="en-US"/>
        </a:p>
      </dgm:t>
    </dgm:pt>
    <dgm:pt modelId="{2FC5D39F-C8DC-4F5E-B8C5-8AF5979033AE}">
      <dgm:prSet custT="1"/>
      <dgm:spPr/>
      <dgm:t>
        <a:bodyPr/>
        <a:lstStyle/>
        <a:p>
          <a:r>
            <a:rPr lang="en-US" sz="1400" dirty="0"/>
            <a:t>Psychosocial and Spiritual suffering</a:t>
          </a:r>
        </a:p>
      </dgm:t>
    </dgm:pt>
    <dgm:pt modelId="{A2381110-CCD4-403C-B9EE-CBCD5AD4BF31}" type="sibTrans" cxnId="{C290AAAD-5C09-4147-8AAE-DCE1BE8648ED}">
      <dgm:prSet/>
      <dgm:spPr/>
      <dgm:t>
        <a:bodyPr/>
        <a:lstStyle/>
        <a:p>
          <a:endParaRPr lang="en-US"/>
        </a:p>
      </dgm:t>
    </dgm:pt>
    <dgm:pt modelId="{A191A554-73AF-42CB-B700-671F3EE8CFDE}" type="parTrans" cxnId="{C290AAAD-5C09-4147-8AAE-DCE1BE8648ED}">
      <dgm:prSet/>
      <dgm:spPr/>
      <dgm:t>
        <a:bodyPr/>
        <a:lstStyle/>
        <a:p>
          <a:endParaRPr lang="en-US"/>
        </a:p>
      </dgm:t>
    </dgm:pt>
    <dgm:pt modelId="{22229EC2-D1F7-4EF8-BE70-67C584C76CFA}" type="pres">
      <dgm:prSet presAssocID="{FA6238E2-9ED2-4F35-800E-D8954A87B454}" presName="linear" presStyleCnt="0">
        <dgm:presLayoutVars>
          <dgm:animLvl val="lvl"/>
          <dgm:resizeHandles val="exact"/>
        </dgm:presLayoutVars>
      </dgm:prSet>
      <dgm:spPr/>
    </dgm:pt>
    <dgm:pt modelId="{127BE937-2990-416E-8358-517A6985CF4B}" type="pres">
      <dgm:prSet presAssocID="{0883237B-4784-455E-91DD-E7BCE26B5E17}" presName="parentText" presStyleLbl="node1" presStyleIdx="0" presStyleCnt="3" custScaleY="94379" custLinFactY="-20357" custLinFactNeighborY="-100000">
        <dgm:presLayoutVars>
          <dgm:chMax val="0"/>
          <dgm:bulletEnabled val="1"/>
        </dgm:presLayoutVars>
      </dgm:prSet>
      <dgm:spPr/>
    </dgm:pt>
    <dgm:pt modelId="{8DD5D86E-0B5F-41C7-B8F7-2C95F8FADEEC}" type="pres">
      <dgm:prSet presAssocID="{76D9F423-2961-49E2-AB60-4BD5C0596AB3}" presName="spacer" presStyleCnt="0"/>
      <dgm:spPr/>
    </dgm:pt>
    <dgm:pt modelId="{661443AD-3E21-4375-B01E-71CA3646C8AC}" type="pres">
      <dgm:prSet presAssocID="{B4738EDA-C668-4E11-AC7C-00AD941EF2DE}" presName="parentText" presStyleLbl="node1" presStyleIdx="1" presStyleCnt="3" custScaleY="32537" custLinFactNeighborY="-18776">
        <dgm:presLayoutVars>
          <dgm:chMax val="0"/>
          <dgm:bulletEnabled val="1"/>
        </dgm:presLayoutVars>
      </dgm:prSet>
      <dgm:spPr/>
    </dgm:pt>
    <dgm:pt modelId="{576140C2-C806-4BA0-9840-CEA081F64771}" type="pres">
      <dgm:prSet presAssocID="{B4738EDA-C668-4E11-AC7C-00AD941EF2DE}" presName="childText" presStyleLbl="revTx" presStyleIdx="0" presStyleCnt="2" custScaleY="114155" custLinFactNeighborY="-5855">
        <dgm:presLayoutVars>
          <dgm:bulletEnabled val="1"/>
        </dgm:presLayoutVars>
      </dgm:prSet>
      <dgm:spPr/>
    </dgm:pt>
    <dgm:pt modelId="{8FCAE6BB-CAC4-4102-B4B5-663AA05324BF}" type="pres">
      <dgm:prSet presAssocID="{72200B24-F822-4DF4-B799-89F94FC4AEFC}" presName="parentText" presStyleLbl="node1" presStyleIdx="2" presStyleCnt="3" custScaleY="39535">
        <dgm:presLayoutVars>
          <dgm:chMax val="0"/>
          <dgm:bulletEnabled val="1"/>
        </dgm:presLayoutVars>
      </dgm:prSet>
      <dgm:spPr/>
    </dgm:pt>
    <dgm:pt modelId="{11573150-7DB2-4D94-93F0-FFD28265CAA0}" type="pres">
      <dgm:prSet presAssocID="{72200B24-F822-4DF4-B799-89F94FC4AEFC}" presName="childText" presStyleLbl="revTx" presStyleIdx="1" presStyleCnt="2" custLinFactNeighborY="5871">
        <dgm:presLayoutVars>
          <dgm:bulletEnabled val="1"/>
        </dgm:presLayoutVars>
      </dgm:prSet>
      <dgm:spPr/>
    </dgm:pt>
  </dgm:ptLst>
  <dgm:cxnLst>
    <dgm:cxn modelId="{786DA604-C867-4A34-BFBD-EB2BCC6117E5}" srcId="{72200B24-F822-4DF4-B799-89F94FC4AEFC}" destId="{FBB6F232-B309-43AB-85C3-FE62E10A0881}" srcOrd="1" destOrd="0" parTransId="{D7AD6BEF-41CC-4FC9-B925-38FFA89CE89F}" sibTransId="{EC8F1F09-BF20-4727-94BB-D4E4EE76D67C}"/>
    <dgm:cxn modelId="{42D7E918-5F91-4A87-8FC3-9572C623BC7C}" type="presOf" srcId="{72200B24-F822-4DF4-B799-89F94FC4AEFC}" destId="{8FCAE6BB-CAC4-4102-B4B5-663AA05324BF}" srcOrd="0" destOrd="0" presId="urn:microsoft.com/office/officeart/2005/8/layout/vList2"/>
    <dgm:cxn modelId="{1CB5951E-6597-4475-B77E-4A0E5B1E4546}" type="presOf" srcId="{C1C2362C-1E10-4D56-A9FC-D8E0AAEE4DFC}" destId="{576140C2-C806-4BA0-9840-CEA081F64771}" srcOrd="0" destOrd="0" presId="urn:microsoft.com/office/officeart/2005/8/layout/vList2"/>
    <dgm:cxn modelId="{9D1C6141-2525-4F14-AB6D-5B4B3BD1CF13}" type="presOf" srcId="{B4738EDA-C668-4E11-AC7C-00AD941EF2DE}" destId="{661443AD-3E21-4375-B01E-71CA3646C8AC}" srcOrd="0" destOrd="0" presId="urn:microsoft.com/office/officeart/2005/8/layout/vList2"/>
    <dgm:cxn modelId="{404CE56B-3795-4460-95CC-4EEC3F94D210}" type="presOf" srcId="{6436980A-B180-4C83-AFBF-9378CB5994F2}" destId="{11573150-7DB2-4D94-93F0-FFD28265CAA0}" srcOrd="0" destOrd="3" presId="urn:microsoft.com/office/officeart/2005/8/layout/vList2"/>
    <dgm:cxn modelId="{E259EA6D-6604-468B-B68B-B5A14C765908}" type="presOf" srcId="{2FC5D39F-C8DC-4F5E-B8C5-8AF5979033AE}" destId="{576140C2-C806-4BA0-9840-CEA081F64771}" srcOrd="0" destOrd="3" presId="urn:microsoft.com/office/officeart/2005/8/layout/vList2"/>
    <dgm:cxn modelId="{76DE0573-C083-4B03-9B9A-7A4716262477}" srcId="{B4738EDA-C668-4E11-AC7C-00AD941EF2DE}" destId="{C1C2362C-1E10-4D56-A9FC-D8E0AAEE4DFC}" srcOrd="0" destOrd="0" parTransId="{704465F6-9AC2-47BE-8D3F-20713EADFC0F}" sibTransId="{1B186832-0BDA-4BB2-A04A-69F4E58385E9}"/>
    <dgm:cxn modelId="{F8A9748D-754C-4179-BCE6-E3FEF03C54BD}" srcId="{B4738EDA-C668-4E11-AC7C-00AD941EF2DE}" destId="{48FDA693-C25B-4420-B6ED-CA1A13F74F4F}" srcOrd="1" destOrd="0" parTransId="{795BBB83-690F-49DA-A4DE-A4CF86F846F6}" sibTransId="{1B3FE6FE-E623-4392-B8B4-C0EEAF9ADAE3}"/>
    <dgm:cxn modelId="{942B7098-2ED9-4D79-9E74-3A2823C708F5}" type="presOf" srcId="{1D556AC3-B923-424B-B447-EC34A9E2EAD5}" destId="{11573150-7DB2-4D94-93F0-FFD28265CAA0}" srcOrd="0" destOrd="0" presId="urn:microsoft.com/office/officeart/2005/8/layout/vList2"/>
    <dgm:cxn modelId="{69B3E498-872A-4A06-AE69-B544A860E0DD}" srcId="{B4738EDA-C668-4E11-AC7C-00AD941EF2DE}" destId="{C85D4C88-438A-4BA9-8C87-ED1DE920842E}" srcOrd="2" destOrd="0" parTransId="{766E183F-AD68-4C7E-ADEE-44910D324FFB}" sibTransId="{02135099-CFFA-45CD-9879-5EEC06AADC26}"/>
    <dgm:cxn modelId="{B6641BA3-5947-47AA-9517-D389F91A26E5}" type="presOf" srcId="{C85D4C88-438A-4BA9-8C87-ED1DE920842E}" destId="{576140C2-C806-4BA0-9840-CEA081F64771}" srcOrd="0" destOrd="2" presId="urn:microsoft.com/office/officeart/2005/8/layout/vList2"/>
    <dgm:cxn modelId="{C4644CA5-D17D-4D6A-A07A-89B5C806BFF3}" type="presOf" srcId="{FBB6F232-B309-43AB-85C3-FE62E10A0881}" destId="{11573150-7DB2-4D94-93F0-FFD28265CAA0}" srcOrd="0" destOrd="1" presId="urn:microsoft.com/office/officeart/2005/8/layout/vList2"/>
    <dgm:cxn modelId="{8B0426AB-798B-4126-B160-7380DD8C43A6}" srcId="{FA6238E2-9ED2-4F35-800E-D8954A87B454}" destId="{B4738EDA-C668-4E11-AC7C-00AD941EF2DE}" srcOrd="1" destOrd="0" parTransId="{34FD856A-A7EF-4915-8B0D-CC00DE0C887B}" sibTransId="{C740C278-5029-4BCA-9934-1295EF9CFBE2}"/>
    <dgm:cxn modelId="{C290AAAD-5C09-4147-8AAE-DCE1BE8648ED}" srcId="{B4738EDA-C668-4E11-AC7C-00AD941EF2DE}" destId="{2FC5D39F-C8DC-4F5E-B8C5-8AF5979033AE}" srcOrd="3" destOrd="0" parTransId="{A191A554-73AF-42CB-B700-671F3EE8CFDE}" sibTransId="{A2381110-CCD4-403C-B9EE-CBCD5AD4BF31}"/>
    <dgm:cxn modelId="{92AD87B7-C26D-4AA2-8676-BD01DFFDD8AD}" type="presOf" srcId="{781B88AC-1E8F-4324-BD26-7F651CC49818}" destId="{11573150-7DB2-4D94-93F0-FFD28265CAA0}" srcOrd="0" destOrd="2" presId="urn:microsoft.com/office/officeart/2005/8/layout/vList2"/>
    <dgm:cxn modelId="{FCDFE8C5-2ED7-421A-8030-5C33F58A5BB3}" srcId="{72200B24-F822-4DF4-B799-89F94FC4AEFC}" destId="{781B88AC-1E8F-4324-BD26-7F651CC49818}" srcOrd="2" destOrd="0" parTransId="{BA60D172-5C00-44D7-A047-FD2C17DC422A}" sibTransId="{6CF192A5-8453-44EA-83EE-1F9DF7E23DBB}"/>
    <dgm:cxn modelId="{7BBF2AC8-CCB5-4BCE-A4D4-93B15F846D42}" type="presOf" srcId="{FA6238E2-9ED2-4F35-800E-D8954A87B454}" destId="{22229EC2-D1F7-4EF8-BE70-67C584C76CFA}" srcOrd="0" destOrd="0" presId="urn:microsoft.com/office/officeart/2005/8/layout/vList2"/>
    <dgm:cxn modelId="{CD922ECA-11AB-45B2-BC99-03725F9CBC21}" srcId="{FA6238E2-9ED2-4F35-800E-D8954A87B454}" destId="{0883237B-4784-455E-91DD-E7BCE26B5E17}" srcOrd="0" destOrd="0" parTransId="{F3F55659-0ECE-4A6C-A4D1-62B197F8FEC1}" sibTransId="{76D9F423-2961-49E2-AB60-4BD5C0596AB3}"/>
    <dgm:cxn modelId="{3F6684DF-1A28-4CCC-ADBF-B2CD9C3CE823}" srcId="{FA6238E2-9ED2-4F35-800E-D8954A87B454}" destId="{72200B24-F822-4DF4-B799-89F94FC4AEFC}" srcOrd="2" destOrd="0" parTransId="{64E4D2A7-DB11-4816-ABBC-F7F5F7FC0C3F}" sibTransId="{27EEE34E-F62F-466F-9249-A8089431E583}"/>
    <dgm:cxn modelId="{5F45B8E7-7AB0-4B21-A88C-6538AD13C8E7}" srcId="{72200B24-F822-4DF4-B799-89F94FC4AEFC}" destId="{6436980A-B180-4C83-AFBF-9378CB5994F2}" srcOrd="3" destOrd="0" parTransId="{D8C0EF72-D226-49B5-89B8-8F7B8A01FBD4}" sibTransId="{40D7A53A-DE7E-4AA4-8777-CEF4A34DD988}"/>
    <dgm:cxn modelId="{BEC2E6EB-7A59-4FE3-B3C6-FF3BE7FF1C70}" type="presOf" srcId="{0883237B-4784-455E-91DD-E7BCE26B5E17}" destId="{127BE937-2990-416E-8358-517A6985CF4B}" srcOrd="0" destOrd="0" presId="urn:microsoft.com/office/officeart/2005/8/layout/vList2"/>
    <dgm:cxn modelId="{E31039F8-DCE1-4F03-A902-9626842A6854}" type="presOf" srcId="{48FDA693-C25B-4420-B6ED-CA1A13F74F4F}" destId="{576140C2-C806-4BA0-9840-CEA081F64771}" srcOrd="0" destOrd="1" presId="urn:microsoft.com/office/officeart/2005/8/layout/vList2"/>
    <dgm:cxn modelId="{C77A89FD-6BAB-4B75-9C16-4C0A249392F4}" srcId="{72200B24-F822-4DF4-B799-89F94FC4AEFC}" destId="{1D556AC3-B923-424B-B447-EC34A9E2EAD5}" srcOrd="0" destOrd="0" parTransId="{B907B91C-CE94-46D3-B04D-4D5E6D5C520D}" sibTransId="{848852BF-C661-474E-9764-8A67B557B644}"/>
    <dgm:cxn modelId="{412AF038-0B56-4703-9129-2227B19A5558}" type="presParOf" srcId="{22229EC2-D1F7-4EF8-BE70-67C584C76CFA}" destId="{127BE937-2990-416E-8358-517A6985CF4B}" srcOrd="0" destOrd="0" presId="urn:microsoft.com/office/officeart/2005/8/layout/vList2"/>
    <dgm:cxn modelId="{D30D1752-B2D2-4B13-9F56-41CF2E56E459}" type="presParOf" srcId="{22229EC2-D1F7-4EF8-BE70-67C584C76CFA}" destId="{8DD5D86E-0B5F-41C7-B8F7-2C95F8FADEEC}" srcOrd="1" destOrd="0" presId="urn:microsoft.com/office/officeart/2005/8/layout/vList2"/>
    <dgm:cxn modelId="{C58557FE-16DD-4D85-A13A-B78000DB471A}" type="presParOf" srcId="{22229EC2-D1F7-4EF8-BE70-67C584C76CFA}" destId="{661443AD-3E21-4375-B01E-71CA3646C8AC}" srcOrd="2" destOrd="0" presId="urn:microsoft.com/office/officeart/2005/8/layout/vList2"/>
    <dgm:cxn modelId="{D6E21E4A-5953-41AC-904B-DFCED23D5671}" type="presParOf" srcId="{22229EC2-D1F7-4EF8-BE70-67C584C76CFA}" destId="{576140C2-C806-4BA0-9840-CEA081F64771}" srcOrd="3" destOrd="0" presId="urn:microsoft.com/office/officeart/2005/8/layout/vList2"/>
    <dgm:cxn modelId="{B844CF46-A88F-4813-829C-2E9881599AFD}" type="presParOf" srcId="{22229EC2-D1F7-4EF8-BE70-67C584C76CFA}" destId="{8FCAE6BB-CAC4-4102-B4B5-663AA05324BF}" srcOrd="4" destOrd="0" presId="urn:microsoft.com/office/officeart/2005/8/layout/vList2"/>
    <dgm:cxn modelId="{5509FFA1-F1FE-48A6-BE51-2343827E9CA9}" type="presParOf" srcId="{22229EC2-D1F7-4EF8-BE70-67C584C76CFA}" destId="{11573150-7DB2-4D94-93F0-FFD28265CAA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6238E2-9ED2-4F35-800E-D8954A87B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83237B-4784-455E-91DD-E7BCE26B5E17}">
      <dgm:prSet/>
      <dgm:spPr>
        <a:solidFill>
          <a:schemeClr val="bg1"/>
        </a:solidFill>
      </dgm:spPr>
      <dgm:t>
        <a:bodyPr/>
        <a:lstStyle/>
        <a:p>
          <a:pPr algn="l"/>
          <a:r>
            <a:rPr lang="en-US" dirty="0">
              <a:solidFill>
                <a:schemeClr val="tx1"/>
              </a:solidFill>
            </a:rPr>
            <a:t>Includes ischemic stroke, non-traumatic hemorrhagic stroke, and TIA</a:t>
          </a:r>
        </a:p>
      </dgm:t>
    </dgm:pt>
    <dgm:pt modelId="{F3F55659-0ECE-4A6C-A4D1-62B197F8FEC1}" type="parTrans" cxnId="{CD922ECA-11AB-45B2-BC99-03725F9CBC21}">
      <dgm:prSet/>
      <dgm:spPr/>
      <dgm:t>
        <a:bodyPr/>
        <a:lstStyle/>
        <a:p>
          <a:endParaRPr lang="en-US"/>
        </a:p>
      </dgm:t>
    </dgm:pt>
    <dgm:pt modelId="{76D9F423-2961-49E2-AB60-4BD5C0596AB3}" type="sibTrans" cxnId="{CD922ECA-11AB-45B2-BC99-03725F9CBC21}">
      <dgm:prSet/>
      <dgm:spPr/>
      <dgm:t>
        <a:bodyPr/>
        <a:lstStyle/>
        <a:p>
          <a:endParaRPr lang="en-US"/>
        </a:p>
      </dgm:t>
    </dgm:pt>
    <dgm:pt modelId="{B4738EDA-C668-4E11-AC7C-00AD941EF2DE}">
      <dgm:prSet/>
      <dgm:spPr/>
      <dgm:t>
        <a:bodyPr/>
        <a:lstStyle/>
        <a:p>
          <a:r>
            <a:rPr lang="en-US" b="0" dirty="0"/>
            <a:t>Caring for Primary Care Stroke Patients :</a:t>
          </a:r>
        </a:p>
      </dgm:t>
    </dgm:pt>
    <dgm:pt modelId="{34FD856A-A7EF-4915-8B0D-CC00DE0C887B}" type="parTrans" cxnId="{8B0426AB-798B-4126-B160-7380DD8C43A6}">
      <dgm:prSet/>
      <dgm:spPr/>
      <dgm:t>
        <a:bodyPr/>
        <a:lstStyle/>
        <a:p>
          <a:endParaRPr lang="en-US"/>
        </a:p>
      </dgm:t>
    </dgm:pt>
    <dgm:pt modelId="{C740C278-5029-4BCA-9934-1295EF9CFBE2}" type="sibTrans" cxnId="{8B0426AB-798B-4126-B160-7380DD8C43A6}">
      <dgm:prSet/>
      <dgm:spPr/>
      <dgm:t>
        <a:bodyPr/>
        <a:lstStyle/>
        <a:p>
          <a:endParaRPr lang="en-US"/>
        </a:p>
      </dgm:t>
    </dgm:pt>
    <dgm:pt modelId="{C1C2362C-1E10-4D56-A9FC-D8E0AAEE4DFC}">
      <dgm:prSet custT="1"/>
      <dgm:spPr/>
      <dgm:t>
        <a:bodyPr/>
        <a:lstStyle/>
        <a:p>
          <a:r>
            <a:rPr lang="en-US" sz="1600" dirty="0"/>
            <a:t>Use of Primary Stroke Order Sets:  Stroke Add On, ICU Hemorrhagic, Subarachnoid Hemorrhagic, Code Stroke </a:t>
          </a:r>
        </a:p>
      </dgm:t>
    </dgm:pt>
    <dgm:pt modelId="{704465F6-9AC2-47BE-8D3F-20713EADFC0F}" type="parTrans" cxnId="{76DE0573-C083-4B03-9B9A-7A4716262477}">
      <dgm:prSet/>
      <dgm:spPr/>
      <dgm:t>
        <a:bodyPr/>
        <a:lstStyle/>
        <a:p>
          <a:endParaRPr lang="en-US"/>
        </a:p>
      </dgm:t>
    </dgm:pt>
    <dgm:pt modelId="{1B186832-0BDA-4BB2-A04A-69F4E58385E9}" type="sibTrans" cxnId="{76DE0573-C083-4B03-9B9A-7A4716262477}">
      <dgm:prSet/>
      <dgm:spPr/>
      <dgm:t>
        <a:bodyPr/>
        <a:lstStyle/>
        <a:p>
          <a:endParaRPr lang="en-US"/>
        </a:p>
      </dgm:t>
    </dgm:pt>
    <dgm:pt modelId="{72200B24-F822-4DF4-B799-89F94FC4AEFC}">
      <dgm:prSet/>
      <dgm:spPr/>
      <dgm:t>
        <a:bodyPr/>
        <a:lstStyle/>
        <a:p>
          <a:r>
            <a:rPr lang="en-US" dirty="0"/>
            <a:t>Contacting the Primary Care Stroke Team:</a:t>
          </a:r>
        </a:p>
      </dgm:t>
    </dgm:pt>
    <dgm:pt modelId="{64E4D2A7-DB11-4816-ABBC-F7F5F7FC0C3F}" type="parTrans" cxnId="{3F6684DF-1A28-4CCC-ADBF-B2CD9C3CE823}">
      <dgm:prSet/>
      <dgm:spPr/>
      <dgm:t>
        <a:bodyPr/>
        <a:lstStyle/>
        <a:p>
          <a:endParaRPr lang="en-US"/>
        </a:p>
      </dgm:t>
    </dgm:pt>
    <dgm:pt modelId="{27EEE34E-F62F-466F-9249-A8089431E583}" type="sibTrans" cxnId="{3F6684DF-1A28-4CCC-ADBF-B2CD9C3CE823}">
      <dgm:prSet/>
      <dgm:spPr/>
      <dgm:t>
        <a:bodyPr/>
        <a:lstStyle/>
        <a:p>
          <a:endParaRPr lang="en-US"/>
        </a:p>
      </dgm:t>
    </dgm:pt>
    <dgm:pt modelId="{1D556AC3-B923-424B-B447-EC34A9E2EAD5}">
      <dgm:prSet custT="1"/>
      <dgm:spPr/>
      <dgm:t>
        <a:bodyPr/>
        <a:lstStyle/>
        <a:p>
          <a:r>
            <a:rPr lang="en-US" sz="1600" dirty="0"/>
            <a:t>UCMC Comprehensive Stroke Program Relationship </a:t>
          </a:r>
          <a:r>
            <a:rPr lang="en-US" sz="1600" dirty="0">
              <a:solidFill>
                <a:srgbClr val="FF0000"/>
              </a:solidFill>
            </a:rPr>
            <a:t>Call 119 </a:t>
          </a:r>
          <a:r>
            <a:rPr lang="en-US" sz="1600" dirty="0"/>
            <a:t>to initiate assessment </a:t>
          </a:r>
        </a:p>
      </dgm:t>
    </dgm:pt>
    <dgm:pt modelId="{B907B91C-CE94-46D3-B04D-4D5E6D5C520D}" type="parTrans" cxnId="{C77A89FD-6BAB-4B75-9C16-4C0A249392F4}">
      <dgm:prSet/>
      <dgm:spPr/>
      <dgm:t>
        <a:bodyPr/>
        <a:lstStyle/>
        <a:p>
          <a:endParaRPr lang="en-US"/>
        </a:p>
      </dgm:t>
    </dgm:pt>
    <dgm:pt modelId="{848852BF-C661-474E-9764-8A67B557B644}" type="sibTrans" cxnId="{C77A89FD-6BAB-4B75-9C16-4C0A249392F4}">
      <dgm:prSet/>
      <dgm:spPr/>
      <dgm:t>
        <a:bodyPr/>
        <a:lstStyle/>
        <a:p>
          <a:endParaRPr lang="en-US"/>
        </a:p>
      </dgm:t>
    </dgm:pt>
    <dgm:pt modelId="{A921F2BA-FBB2-458B-923A-2DCFB6925E7C}">
      <dgm:prSet custT="1"/>
      <dgm:spPr/>
      <dgm:t>
        <a:bodyPr/>
        <a:lstStyle/>
        <a:p>
          <a:r>
            <a:rPr lang="en-US" sz="1600" dirty="0"/>
            <a:t>Reduces delays due to inconsistent or incomplete orders</a:t>
          </a:r>
        </a:p>
      </dgm:t>
    </dgm:pt>
    <dgm:pt modelId="{B9ECAB16-5FC2-4199-8914-F0DE3A11511D}" type="parTrans" cxnId="{4B083FE4-81CA-4A77-9CD8-1E479D543DDA}">
      <dgm:prSet/>
      <dgm:spPr/>
      <dgm:t>
        <a:bodyPr/>
        <a:lstStyle/>
        <a:p>
          <a:endParaRPr lang="en-US"/>
        </a:p>
      </dgm:t>
    </dgm:pt>
    <dgm:pt modelId="{900D79F2-F014-42C9-81C2-FE5BED936C2A}" type="sibTrans" cxnId="{4B083FE4-81CA-4A77-9CD8-1E479D543DDA}">
      <dgm:prSet/>
      <dgm:spPr/>
      <dgm:t>
        <a:bodyPr/>
        <a:lstStyle/>
        <a:p>
          <a:endParaRPr lang="en-US"/>
        </a:p>
      </dgm:t>
    </dgm:pt>
    <dgm:pt modelId="{5305462E-EED4-4077-B8AD-264FFE9DD1F7}">
      <dgm:prSet custT="1"/>
      <dgm:spPr/>
      <dgm:t>
        <a:bodyPr/>
        <a:lstStyle/>
        <a:p>
          <a:r>
            <a:rPr lang="en-US" sz="1600" dirty="0"/>
            <a:t>Code Stroke Algorithm:  </a:t>
          </a:r>
          <a:r>
            <a:rPr lang="en-US" sz="1600" dirty="0">
              <a:solidFill>
                <a:srgbClr val="FF0000"/>
              </a:solidFill>
            </a:rPr>
            <a:t>Activate by Calling 119</a:t>
          </a:r>
        </a:p>
      </dgm:t>
    </dgm:pt>
    <dgm:pt modelId="{34AB58E2-A601-4E37-B5D9-21BEAEE7C8EB}" type="parTrans" cxnId="{28495172-4842-4B72-8EFB-C29632CF8F84}">
      <dgm:prSet/>
      <dgm:spPr/>
      <dgm:t>
        <a:bodyPr/>
        <a:lstStyle/>
        <a:p>
          <a:endParaRPr lang="en-US"/>
        </a:p>
      </dgm:t>
    </dgm:pt>
    <dgm:pt modelId="{BEE2952C-952A-4724-A46F-E365F802FBFD}" type="sibTrans" cxnId="{28495172-4842-4B72-8EFB-C29632CF8F84}">
      <dgm:prSet/>
      <dgm:spPr/>
      <dgm:t>
        <a:bodyPr/>
        <a:lstStyle/>
        <a:p>
          <a:endParaRPr lang="en-US"/>
        </a:p>
      </dgm:t>
    </dgm:pt>
    <dgm:pt modelId="{7C1ABFB6-2B35-4380-82DC-2A97E0494DE6}">
      <dgm:prSet custT="1"/>
      <dgm:spPr/>
      <dgm:t>
        <a:bodyPr/>
        <a:lstStyle/>
        <a:p>
          <a:r>
            <a:rPr lang="en-US" sz="1600" dirty="0"/>
            <a:t>Emergency Department</a:t>
          </a:r>
        </a:p>
      </dgm:t>
    </dgm:pt>
    <dgm:pt modelId="{52A9EDFB-D0FC-4467-B9D5-1FF1901DF6E0}" type="parTrans" cxnId="{D59CAD2D-532E-4AF4-845A-1617B9E03A95}">
      <dgm:prSet/>
      <dgm:spPr/>
      <dgm:t>
        <a:bodyPr/>
        <a:lstStyle/>
        <a:p>
          <a:endParaRPr lang="en-US"/>
        </a:p>
      </dgm:t>
    </dgm:pt>
    <dgm:pt modelId="{5500C20B-11AA-4242-A264-DFB723EECE59}" type="sibTrans" cxnId="{D59CAD2D-532E-4AF4-845A-1617B9E03A95}">
      <dgm:prSet/>
      <dgm:spPr/>
      <dgm:t>
        <a:bodyPr/>
        <a:lstStyle/>
        <a:p>
          <a:endParaRPr lang="en-US"/>
        </a:p>
      </dgm:t>
    </dgm:pt>
    <dgm:pt modelId="{6F413A1D-FF6E-43D4-930E-CA4CB46EC1FB}">
      <dgm:prSet custT="1"/>
      <dgm:spPr/>
      <dgm:t>
        <a:bodyPr/>
        <a:lstStyle/>
        <a:p>
          <a:r>
            <a:rPr lang="en-US" sz="1600" dirty="0"/>
            <a:t>Inpatients</a:t>
          </a:r>
        </a:p>
      </dgm:t>
    </dgm:pt>
    <dgm:pt modelId="{24BB2D5C-29A2-4815-95BD-97CDCC2A00EA}" type="parTrans" cxnId="{CE3C54D0-5DF6-4DEA-A7AF-D3FF58032B35}">
      <dgm:prSet/>
      <dgm:spPr/>
      <dgm:t>
        <a:bodyPr/>
        <a:lstStyle/>
        <a:p>
          <a:endParaRPr lang="en-US"/>
        </a:p>
      </dgm:t>
    </dgm:pt>
    <dgm:pt modelId="{40121E22-8CAC-4F54-AFD3-B6FBB4A37DBF}" type="sibTrans" cxnId="{CE3C54D0-5DF6-4DEA-A7AF-D3FF58032B35}">
      <dgm:prSet/>
      <dgm:spPr/>
      <dgm:t>
        <a:bodyPr/>
        <a:lstStyle/>
        <a:p>
          <a:endParaRPr lang="en-US"/>
        </a:p>
      </dgm:t>
    </dgm:pt>
    <dgm:pt modelId="{01CEF6E5-7865-4D36-A3EF-4FF497FCB7A8}">
      <dgm:prSet custT="1"/>
      <dgm:spPr/>
      <dgm:t>
        <a:bodyPr/>
        <a:lstStyle/>
        <a:p>
          <a:r>
            <a:rPr lang="en-US" sz="1600" dirty="0"/>
            <a:t>Optimizes the prompt assessment and management of patients with stroke symptoms that lead to </a:t>
          </a:r>
          <a:r>
            <a:rPr lang="en-US" sz="1600" b="1" dirty="0"/>
            <a:t>faster</a:t>
          </a:r>
          <a:r>
            <a:rPr lang="en-US" sz="1600" dirty="0"/>
            <a:t> stroke interventions and are associated with </a:t>
          </a:r>
          <a:r>
            <a:rPr lang="en-US" sz="1600" b="1" dirty="0"/>
            <a:t>better outcomes</a:t>
          </a:r>
        </a:p>
      </dgm:t>
    </dgm:pt>
    <dgm:pt modelId="{CA55AEF5-04C3-4AEC-BBFC-880626B1C68B}" type="parTrans" cxnId="{F5D09BED-B8F7-48AD-A917-84F5E026F1B5}">
      <dgm:prSet/>
      <dgm:spPr/>
      <dgm:t>
        <a:bodyPr/>
        <a:lstStyle/>
        <a:p>
          <a:endParaRPr lang="en-US"/>
        </a:p>
      </dgm:t>
    </dgm:pt>
    <dgm:pt modelId="{51B3436B-BC6C-4FCB-95C2-1A9817EF4FD6}" type="sibTrans" cxnId="{F5D09BED-B8F7-48AD-A917-84F5E026F1B5}">
      <dgm:prSet/>
      <dgm:spPr/>
      <dgm:t>
        <a:bodyPr/>
        <a:lstStyle/>
        <a:p>
          <a:endParaRPr lang="en-US"/>
        </a:p>
      </dgm:t>
    </dgm:pt>
    <dgm:pt modelId="{0C3D3C7D-FE72-47AF-982E-98896A7A0160}">
      <dgm:prSet custT="1"/>
      <dgm:spPr/>
      <dgm:t>
        <a:bodyPr/>
        <a:lstStyle/>
        <a:p>
          <a:r>
            <a:rPr lang="en-US" sz="1600" dirty="0"/>
            <a:t>Expert consulting for FASTER recognition of IV Alteplase administration (</a:t>
          </a:r>
          <a:r>
            <a:rPr lang="en-US" sz="1600" b="1" dirty="0"/>
            <a:t>Goal</a:t>
          </a:r>
          <a:r>
            <a:rPr lang="en-US" sz="1600" dirty="0"/>
            <a:t> </a:t>
          </a:r>
          <a:r>
            <a:rPr lang="en-US" sz="1600" u="sng" dirty="0"/>
            <a:t>&lt; </a:t>
          </a:r>
          <a:r>
            <a:rPr lang="en-US" sz="1600" b="1" dirty="0"/>
            <a:t>60 minutes</a:t>
          </a:r>
          <a:r>
            <a:rPr lang="en-US" sz="1600" dirty="0"/>
            <a:t>) and/or transfer for thrombectomy and other neurovascular procedures (</a:t>
          </a:r>
          <a:r>
            <a:rPr lang="en-US" sz="1600" b="1" dirty="0"/>
            <a:t>Goal </a:t>
          </a:r>
          <a:r>
            <a:rPr lang="en-US" sz="1600" b="1" u="sng" dirty="0"/>
            <a:t>&lt; </a:t>
          </a:r>
          <a:r>
            <a:rPr lang="en-US" sz="1600" b="1" dirty="0"/>
            <a:t>150 minutes</a:t>
          </a:r>
          <a:r>
            <a:rPr lang="en-US" sz="1600" dirty="0"/>
            <a:t>) </a:t>
          </a:r>
        </a:p>
      </dgm:t>
    </dgm:pt>
    <dgm:pt modelId="{0E021EC6-0F67-421A-BB2A-6BBF510E523E}" type="parTrans" cxnId="{41497D9E-80C7-40E4-A614-1E6D3CF9947B}">
      <dgm:prSet/>
      <dgm:spPr/>
      <dgm:t>
        <a:bodyPr/>
        <a:lstStyle/>
        <a:p>
          <a:endParaRPr lang="en-US"/>
        </a:p>
      </dgm:t>
    </dgm:pt>
    <dgm:pt modelId="{50C4D78F-FFEA-4540-852D-522C11D16C65}" type="sibTrans" cxnId="{41497D9E-80C7-40E4-A614-1E6D3CF9947B}">
      <dgm:prSet/>
      <dgm:spPr/>
      <dgm:t>
        <a:bodyPr/>
        <a:lstStyle/>
        <a:p>
          <a:endParaRPr lang="en-US"/>
        </a:p>
      </dgm:t>
    </dgm:pt>
    <dgm:pt modelId="{19DFB8BE-2299-4BEB-B07E-D908A43F3E4D}">
      <dgm:prSet custT="1"/>
      <dgm:spPr/>
      <dgm:t>
        <a:bodyPr/>
        <a:lstStyle/>
        <a:p>
          <a:r>
            <a:rPr lang="en-US" sz="1600" dirty="0"/>
            <a:t>Tele stroke capabilities </a:t>
          </a:r>
        </a:p>
      </dgm:t>
    </dgm:pt>
    <dgm:pt modelId="{BEDDF25E-F0EF-43C0-BE21-6347F804F235}" type="parTrans" cxnId="{2E2727EC-CB5A-4972-BC4C-F8449AEBC23C}">
      <dgm:prSet/>
      <dgm:spPr/>
      <dgm:t>
        <a:bodyPr/>
        <a:lstStyle/>
        <a:p>
          <a:endParaRPr lang="en-US"/>
        </a:p>
      </dgm:t>
    </dgm:pt>
    <dgm:pt modelId="{66AE785A-316C-46EA-B580-CB5FC2B80F2C}" type="sibTrans" cxnId="{2E2727EC-CB5A-4972-BC4C-F8449AEBC23C}">
      <dgm:prSet/>
      <dgm:spPr/>
      <dgm:t>
        <a:bodyPr/>
        <a:lstStyle/>
        <a:p>
          <a:endParaRPr lang="en-US"/>
        </a:p>
      </dgm:t>
    </dgm:pt>
    <dgm:pt modelId="{AD78C082-2749-44F5-8DE4-7D73338A8870}">
      <dgm:prSet/>
      <dgm:spPr/>
      <dgm:t>
        <a:bodyPr/>
        <a:lstStyle/>
        <a:p>
          <a:endParaRPr lang="en-US" sz="1200" dirty="0"/>
        </a:p>
      </dgm:t>
    </dgm:pt>
    <dgm:pt modelId="{DC20E0BC-751A-486F-99A8-D217B225CB20}" type="parTrans" cxnId="{7D14FC72-5CF2-4982-B796-CE254F057D6F}">
      <dgm:prSet/>
      <dgm:spPr/>
      <dgm:t>
        <a:bodyPr/>
        <a:lstStyle/>
        <a:p>
          <a:endParaRPr lang="en-US"/>
        </a:p>
      </dgm:t>
    </dgm:pt>
    <dgm:pt modelId="{C58455C8-6146-4F9A-BCA4-0ACB8BF8AB3B}" type="sibTrans" cxnId="{7D14FC72-5CF2-4982-B796-CE254F057D6F}">
      <dgm:prSet/>
      <dgm:spPr/>
      <dgm:t>
        <a:bodyPr/>
        <a:lstStyle/>
        <a:p>
          <a:endParaRPr lang="en-US"/>
        </a:p>
      </dgm:t>
    </dgm:pt>
    <dgm:pt modelId="{22229EC2-D1F7-4EF8-BE70-67C584C76CFA}" type="pres">
      <dgm:prSet presAssocID="{FA6238E2-9ED2-4F35-800E-D8954A87B454}" presName="linear" presStyleCnt="0">
        <dgm:presLayoutVars>
          <dgm:animLvl val="lvl"/>
          <dgm:resizeHandles val="exact"/>
        </dgm:presLayoutVars>
      </dgm:prSet>
      <dgm:spPr/>
    </dgm:pt>
    <dgm:pt modelId="{127BE937-2990-416E-8358-517A6985CF4B}" type="pres">
      <dgm:prSet presAssocID="{0883237B-4784-455E-91DD-E7BCE26B5E17}" presName="parentText" presStyleLbl="node1" presStyleIdx="0" presStyleCnt="3">
        <dgm:presLayoutVars>
          <dgm:chMax val="0"/>
          <dgm:bulletEnabled val="1"/>
        </dgm:presLayoutVars>
      </dgm:prSet>
      <dgm:spPr/>
    </dgm:pt>
    <dgm:pt modelId="{8DD5D86E-0B5F-41C7-B8F7-2C95F8FADEEC}" type="pres">
      <dgm:prSet presAssocID="{76D9F423-2961-49E2-AB60-4BD5C0596AB3}" presName="spacer" presStyleCnt="0"/>
      <dgm:spPr/>
    </dgm:pt>
    <dgm:pt modelId="{661443AD-3E21-4375-B01E-71CA3646C8AC}" type="pres">
      <dgm:prSet presAssocID="{B4738EDA-C668-4E11-AC7C-00AD941EF2DE}" presName="parentText" presStyleLbl="node1" presStyleIdx="1" presStyleCnt="3" custScaleY="73449">
        <dgm:presLayoutVars>
          <dgm:chMax val="0"/>
          <dgm:bulletEnabled val="1"/>
        </dgm:presLayoutVars>
      </dgm:prSet>
      <dgm:spPr/>
    </dgm:pt>
    <dgm:pt modelId="{576140C2-C806-4BA0-9840-CEA081F64771}" type="pres">
      <dgm:prSet presAssocID="{B4738EDA-C668-4E11-AC7C-00AD941EF2DE}" presName="childText" presStyleLbl="revTx" presStyleIdx="0" presStyleCnt="2" custScaleY="109627" custLinFactNeighborX="-474" custLinFactNeighborY="8032">
        <dgm:presLayoutVars>
          <dgm:bulletEnabled val="1"/>
        </dgm:presLayoutVars>
      </dgm:prSet>
      <dgm:spPr/>
    </dgm:pt>
    <dgm:pt modelId="{8FCAE6BB-CAC4-4102-B4B5-663AA05324BF}" type="pres">
      <dgm:prSet presAssocID="{72200B24-F822-4DF4-B799-89F94FC4AEFC}" presName="parentText" presStyleLbl="node1" presStyleIdx="2" presStyleCnt="3" custScaleY="79333">
        <dgm:presLayoutVars>
          <dgm:chMax val="0"/>
          <dgm:bulletEnabled val="1"/>
        </dgm:presLayoutVars>
      </dgm:prSet>
      <dgm:spPr/>
    </dgm:pt>
    <dgm:pt modelId="{11573150-7DB2-4D94-93F0-FFD28265CAA0}" type="pres">
      <dgm:prSet presAssocID="{72200B24-F822-4DF4-B799-89F94FC4AEFC}" presName="childText" presStyleLbl="revTx" presStyleIdx="1" presStyleCnt="2" custLinFactNeighborY="5871">
        <dgm:presLayoutVars>
          <dgm:bulletEnabled val="1"/>
        </dgm:presLayoutVars>
      </dgm:prSet>
      <dgm:spPr/>
    </dgm:pt>
  </dgm:ptLst>
  <dgm:cxnLst>
    <dgm:cxn modelId="{9FD8BC10-1DC8-4721-84C5-461225CFA383}" type="presOf" srcId="{6F413A1D-FF6E-43D4-930E-CA4CB46EC1FB}" destId="{576140C2-C806-4BA0-9840-CEA081F64771}" srcOrd="0" destOrd="4" presId="urn:microsoft.com/office/officeart/2005/8/layout/vList2"/>
    <dgm:cxn modelId="{04EFF212-6899-4881-A2BA-3E4E9BF96DB6}" type="presOf" srcId="{01CEF6E5-7865-4D36-A3EF-4FF497FCB7A8}" destId="{576140C2-C806-4BA0-9840-CEA081F64771}" srcOrd="0" destOrd="5" presId="urn:microsoft.com/office/officeart/2005/8/layout/vList2"/>
    <dgm:cxn modelId="{42D7E918-5F91-4A87-8FC3-9572C623BC7C}" type="presOf" srcId="{72200B24-F822-4DF4-B799-89F94FC4AEFC}" destId="{8FCAE6BB-CAC4-4102-B4B5-663AA05324BF}" srcOrd="0" destOrd="0" presId="urn:microsoft.com/office/officeart/2005/8/layout/vList2"/>
    <dgm:cxn modelId="{1CB5951E-6597-4475-B77E-4A0E5B1E4546}" type="presOf" srcId="{C1C2362C-1E10-4D56-A9FC-D8E0AAEE4DFC}" destId="{576140C2-C806-4BA0-9840-CEA081F64771}" srcOrd="0" destOrd="0" presId="urn:microsoft.com/office/officeart/2005/8/layout/vList2"/>
    <dgm:cxn modelId="{D59CAD2D-532E-4AF4-845A-1617B9E03A95}" srcId="{5305462E-EED4-4077-B8AD-264FFE9DD1F7}" destId="{7C1ABFB6-2B35-4380-82DC-2A97E0494DE6}" srcOrd="0" destOrd="0" parTransId="{52A9EDFB-D0FC-4467-B9D5-1FF1901DF6E0}" sibTransId="{5500C20B-11AA-4242-A264-DFB723EECE59}"/>
    <dgm:cxn modelId="{9D1C6141-2525-4F14-AB6D-5B4B3BD1CF13}" type="presOf" srcId="{B4738EDA-C668-4E11-AC7C-00AD941EF2DE}" destId="{661443AD-3E21-4375-B01E-71CA3646C8AC}" srcOrd="0" destOrd="0" presId="urn:microsoft.com/office/officeart/2005/8/layout/vList2"/>
    <dgm:cxn modelId="{E0C29845-6D4E-47A3-AA99-9170B47A26BB}" type="presOf" srcId="{A921F2BA-FBB2-458B-923A-2DCFB6925E7C}" destId="{576140C2-C806-4BA0-9840-CEA081F64771}" srcOrd="0" destOrd="1" presId="urn:microsoft.com/office/officeart/2005/8/layout/vList2"/>
    <dgm:cxn modelId="{5D113D51-FB8F-4CB7-BA2A-45A3EE17BECD}" type="presOf" srcId="{19DFB8BE-2299-4BEB-B07E-D908A43F3E4D}" destId="{11573150-7DB2-4D94-93F0-FFD28265CAA0}" srcOrd="0" destOrd="2" presId="urn:microsoft.com/office/officeart/2005/8/layout/vList2"/>
    <dgm:cxn modelId="{28495172-4842-4B72-8EFB-C29632CF8F84}" srcId="{B4738EDA-C668-4E11-AC7C-00AD941EF2DE}" destId="{5305462E-EED4-4077-B8AD-264FFE9DD1F7}" srcOrd="2" destOrd="0" parTransId="{34AB58E2-A601-4E37-B5D9-21BEAEE7C8EB}" sibTransId="{BEE2952C-952A-4724-A46F-E365F802FBFD}"/>
    <dgm:cxn modelId="{7D14FC72-5CF2-4982-B796-CE254F057D6F}" srcId="{72200B24-F822-4DF4-B799-89F94FC4AEFC}" destId="{AD78C082-2749-44F5-8DE4-7D73338A8870}" srcOrd="3" destOrd="0" parTransId="{DC20E0BC-751A-486F-99A8-D217B225CB20}" sibTransId="{C58455C8-6146-4F9A-BCA4-0ACB8BF8AB3B}"/>
    <dgm:cxn modelId="{76DE0573-C083-4B03-9B9A-7A4716262477}" srcId="{B4738EDA-C668-4E11-AC7C-00AD941EF2DE}" destId="{C1C2362C-1E10-4D56-A9FC-D8E0AAEE4DFC}" srcOrd="0" destOrd="0" parTransId="{704465F6-9AC2-47BE-8D3F-20713EADFC0F}" sibTransId="{1B186832-0BDA-4BB2-A04A-69F4E58385E9}"/>
    <dgm:cxn modelId="{1C567E76-8840-4B33-AE70-F34F84F03608}" type="presOf" srcId="{5305462E-EED4-4077-B8AD-264FFE9DD1F7}" destId="{576140C2-C806-4BA0-9840-CEA081F64771}" srcOrd="0" destOrd="2" presId="urn:microsoft.com/office/officeart/2005/8/layout/vList2"/>
    <dgm:cxn modelId="{74970996-2E9E-4539-A859-3BD2A076E745}" type="presOf" srcId="{7C1ABFB6-2B35-4380-82DC-2A97E0494DE6}" destId="{576140C2-C806-4BA0-9840-CEA081F64771}" srcOrd="0" destOrd="3" presId="urn:microsoft.com/office/officeart/2005/8/layout/vList2"/>
    <dgm:cxn modelId="{942B7098-2ED9-4D79-9E74-3A2823C708F5}" type="presOf" srcId="{1D556AC3-B923-424B-B447-EC34A9E2EAD5}" destId="{11573150-7DB2-4D94-93F0-FFD28265CAA0}" srcOrd="0" destOrd="0" presId="urn:microsoft.com/office/officeart/2005/8/layout/vList2"/>
    <dgm:cxn modelId="{41497D9E-80C7-40E4-A614-1E6D3CF9947B}" srcId="{72200B24-F822-4DF4-B799-89F94FC4AEFC}" destId="{0C3D3C7D-FE72-47AF-982E-98896A7A0160}" srcOrd="1" destOrd="0" parTransId="{0E021EC6-0F67-421A-BB2A-6BBF510E523E}" sibTransId="{50C4D78F-FFEA-4540-852D-522C11D16C65}"/>
    <dgm:cxn modelId="{8B0426AB-798B-4126-B160-7380DD8C43A6}" srcId="{FA6238E2-9ED2-4F35-800E-D8954A87B454}" destId="{B4738EDA-C668-4E11-AC7C-00AD941EF2DE}" srcOrd="1" destOrd="0" parTransId="{34FD856A-A7EF-4915-8B0D-CC00DE0C887B}" sibTransId="{C740C278-5029-4BCA-9934-1295EF9CFBE2}"/>
    <dgm:cxn modelId="{47BA8DC3-C88E-477E-89E9-CBB85491A690}" type="presOf" srcId="{AD78C082-2749-44F5-8DE4-7D73338A8870}" destId="{11573150-7DB2-4D94-93F0-FFD28265CAA0}" srcOrd="0" destOrd="3" presId="urn:microsoft.com/office/officeart/2005/8/layout/vList2"/>
    <dgm:cxn modelId="{7BBF2AC8-CCB5-4BCE-A4D4-93B15F846D42}" type="presOf" srcId="{FA6238E2-9ED2-4F35-800E-D8954A87B454}" destId="{22229EC2-D1F7-4EF8-BE70-67C584C76CFA}" srcOrd="0" destOrd="0" presId="urn:microsoft.com/office/officeart/2005/8/layout/vList2"/>
    <dgm:cxn modelId="{CD922ECA-11AB-45B2-BC99-03725F9CBC21}" srcId="{FA6238E2-9ED2-4F35-800E-D8954A87B454}" destId="{0883237B-4784-455E-91DD-E7BCE26B5E17}" srcOrd="0" destOrd="0" parTransId="{F3F55659-0ECE-4A6C-A4D1-62B197F8FEC1}" sibTransId="{76D9F423-2961-49E2-AB60-4BD5C0596AB3}"/>
    <dgm:cxn modelId="{CE3C54D0-5DF6-4DEA-A7AF-D3FF58032B35}" srcId="{5305462E-EED4-4077-B8AD-264FFE9DD1F7}" destId="{6F413A1D-FF6E-43D4-930E-CA4CB46EC1FB}" srcOrd="1" destOrd="0" parTransId="{24BB2D5C-29A2-4815-95BD-97CDCC2A00EA}" sibTransId="{40121E22-8CAC-4F54-AFD3-B6FBB4A37DBF}"/>
    <dgm:cxn modelId="{3F6684DF-1A28-4CCC-ADBF-B2CD9C3CE823}" srcId="{FA6238E2-9ED2-4F35-800E-D8954A87B454}" destId="{72200B24-F822-4DF4-B799-89F94FC4AEFC}" srcOrd="2" destOrd="0" parTransId="{64E4D2A7-DB11-4816-ABBC-F7F5F7FC0C3F}" sibTransId="{27EEE34E-F62F-466F-9249-A8089431E583}"/>
    <dgm:cxn modelId="{4B083FE4-81CA-4A77-9CD8-1E479D543DDA}" srcId="{B4738EDA-C668-4E11-AC7C-00AD941EF2DE}" destId="{A921F2BA-FBB2-458B-923A-2DCFB6925E7C}" srcOrd="1" destOrd="0" parTransId="{B9ECAB16-5FC2-4199-8914-F0DE3A11511D}" sibTransId="{900D79F2-F014-42C9-81C2-FE5BED936C2A}"/>
    <dgm:cxn modelId="{BEC2E6EB-7A59-4FE3-B3C6-FF3BE7FF1C70}" type="presOf" srcId="{0883237B-4784-455E-91DD-E7BCE26B5E17}" destId="{127BE937-2990-416E-8358-517A6985CF4B}" srcOrd="0" destOrd="0" presId="urn:microsoft.com/office/officeart/2005/8/layout/vList2"/>
    <dgm:cxn modelId="{2E2727EC-CB5A-4972-BC4C-F8449AEBC23C}" srcId="{72200B24-F822-4DF4-B799-89F94FC4AEFC}" destId="{19DFB8BE-2299-4BEB-B07E-D908A43F3E4D}" srcOrd="2" destOrd="0" parTransId="{BEDDF25E-F0EF-43C0-BE21-6347F804F235}" sibTransId="{66AE785A-316C-46EA-B580-CB5FC2B80F2C}"/>
    <dgm:cxn modelId="{F5D09BED-B8F7-48AD-A917-84F5E026F1B5}" srcId="{B4738EDA-C668-4E11-AC7C-00AD941EF2DE}" destId="{01CEF6E5-7865-4D36-A3EF-4FF497FCB7A8}" srcOrd="3" destOrd="0" parTransId="{CA55AEF5-04C3-4AEC-BBFC-880626B1C68B}" sibTransId="{51B3436B-BC6C-4FCB-95C2-1A9817EF4FD6}"/>
    <dgm:cxn modelId="{037419F5-397E-4C14-97FE-7104DB896A3F}" type="presOf" srcId="{0C3D3C7D-FE72-47AF-982E-98896A7A0160}" destId="{11573150-7DB2-4D94-93F0-FFD28265CAA0}" srcOrd="0" destOrd="1" presId="urn:microsoft.com/office/officeart/2005/8/layout/vList2"/>
    <dgm:cxn modelId="{C77A89FD-6BAB-4B75-9C16-4C0A249392F4}" srcId="{72200B24-F822-4DF4-B799-89F94FC4AEFC}" destId="{1D556AC3-B923-424B-B447-EC34A9E2EAD5}" srcOrd="0" destOrd="0" parTransId="{B907B91C-CE94-46D3-B04D-4D5E6D5C520D}" sibTransId="{848852BF-C661-474E-9764-8A67B557B644}"/>
    <dgm:cxn modelId="{412AF038-0B56-4703-9129-2227B19A5558}" type="presParOf" srcId="{22229EC2-D1F7-4EF8-BE70-67C584C76CFA}" destId="{127BE937-2990-416E-8358-517A6985CF4B}" srcOrd="0" destOrd="0" presId="urn:microsoft.com/office/officeart/2005/8/layout/vList2"/>
    <dgm:cxn modelId="{D30D1752-B2D2-4B13-9F56-41CF2E56E459}" type="presParOf" srcId="{22229EC2-D1F7-4EF8-BE70-67C584C76CFA}" destId="{8DD5D86E-0B5F-41C7-B8F7-2C95F8FADEEC}" srcOrd="1" destOrd="0" presId="urn:microsoft.com/office/officeart/2005/8/layout/vList2"/>
    <dgm:cxn modelId="{C58557FE-16DD-4D85-A13A-B78000DB471A}" type="presParOf" srcId="{22229EC2-D1F7-4EF8-BE70-67C584C76CFA}" destId="{661443AD-3E21-4375-B01E-71CA3646C8AC}" srcOrd="2" destOrd="0" presId="urn:microsoft.com/office/officeart/2005/8/layout/vList2"/>
    <dgm:cxn modelId="{D6E21E4A-5953-41AC-904B-DFCED23D5671}" type="presParOf" srcId="{22229EC2-D1F7-4EF8-BE70-67C584C76CFA}" destId="{576140C2-C806-4BA0-9840-CEA081F64771}" srcOrd="3" destOrd="0" presId="urn:microsoft.com/office/officeart/2005/8/layout/vList2"/>
    <dgm:cxn modelId="{B844CF46-A88F-4813-829C-2E9881599AFD}" type="presParOf" srcId="{22229EC2-D1F7-4EF8-BE70-67C584C76CFA}" destId="{8FCAE6BB-CAC4-4102-B4B5-663AA05324BF}" srcOrd="4" destOrd="0" presId="urn:microsoft.com/office/officeart/2005/8/layout/vList2"/>
    <dgm:cxn modelId="{5509FFA1-F1FE-48A6-BE51-2343827E9CA9}" type="presParOf" srcId="{22229EC2-D1F7-4EF8-BE70-67C584C76CFA}" destId="{11573150-7DB2-4D94-93F0-FFD28265CAA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6238E2-9ED2-4F35-800E-D8954A87B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83237B-4784-455E-91DD-E7BCE26B5E17}">
      <dgm:prSet custT="1"/>
      <dgm:spPr>
        <a:solidFill>
          <a:schemeClr val="bg1"/>
        </a:solidFill>
      </dgm:spPr>
      <dgm:t>
        <a:bodyPr/>
        <a:lstStyle/>
        <a:p>
          <a:pPr algn="l">
            <a:lnSpc>
              <a:spcPct val="150000"/>
            </a:lnSpc>
          </a:pPr>
          <a:r>
            <a:rPr lang="en-US" sz="2400" dirty="0">
              <a:solidFill>
                <a:schemeClr val="tx1"/>
              </a:solidFill>
            </a:rPr>
            <a:t>Hospital Blood Glucose Target: 100- 180 mg/dl</a:t>
          </a:r>
        </a:p>
        <a:p>
          <a:pPr algn="l">
            <a:lnSpc>
              <a:spcPct val="90000"/>
            </a:lnSpc>
          </a:pPr>
          <a:endParaRPr lang="en-US" sz="1000" dirty="0">
            <a:solidFill>
              <a:schemeClr val="tx1"/>
            </a:solidFill>
          </a:endParaRPr>
        </a:p>
      </dgm:t>
    </dgm:pt>
    <dgm:pt modelId="{F3F55659-0ECE-4A6C-A4D1-62B197F8FEC1}" type="parTrans" cxnId="{CD922ECA-11AB-45B2-BC99-03725F9CBC21}">
      <dgm:prSet/>
      <dgm:spPr/>
      <dgm:t>
        <a:bodyPr/>
        <a:lstStyle/>
        <a:p>
          <a:endParaRPr lang="en-US"/>
        </a:p>
      </dgm:t>
    </dgm:pt>
    <dgm:pt modelId="{76D9F423-2961-49E2-AB60-4BD5C0596AB3}" type="sibTrans" cxnId="{CD922ECA-11AB-45B2-BC99-03725F9CBC21}">
      <dgm:prSet/>
      <dgm:spPr/>
      <dgm:t>
        <a:bodyPr/>
        <a:lstStyle/>
        <a:p>
          <a:endParaRPr lang="en-US"/>
        </a:p>
      </dgm:t>
    </dgm:pt>
    <dgm:pt modelId="{B4738EDA-C668-4E11-AC7C-00AD941EF2DE}">
      <dgm:prSet custT="1"/>
      <dgm:spPr/>
      <dgm:t>
        <a:bodyPr/>
        <a:lstStyle/>
        <a:p>
          <a:r>
            <a:rPr lang="en-US" sz="2200" b="0" dirty="0"/>
            <a:t>Caring for Inpatient Diabetes Patients :</a:t>
          </a:r>
        </a:p>
      </dgm:t>
    </dgm:pt>
    <dgm:pt modelId="{34FD856A-A7EF-4915-8B0D-CC00DE0C887B}" type="parTrans" cxnId="{8B0426AB-798B-4126-B160-7380DD8C43A6}">
      <dgm:prSet/>
      <dgm:spPr/>
      <dgm:t>
        <a:bodyPr/>
        <a:lstStyle/>
        <a:p>
          <a:endParaRPr lang="en-US"/>
        </a:p>
      </dgm:t>
    </dgm:pt>
    <dgm:pt modelId="{C740C278-5029-4BCA-9934-1295EF9CFBE2}" type="sibTrans" cxnId="{8B0426AB-798B-4126-B160-7380DD8C43A6}">
      <dgm:prSet/>
      <dgm:spPr/>
      <dgm:t>
        <a:bodyPr/>
        <a:lstStyle/>
        <a:p>
          <a:endParaRPr lang="en-US"/>
        </a:p>
      </dgm:t>
    </dgm:pt>
    <dgm:pt modelId="{C1C2362C-1E10-4D56-A9FC-D8E0AAEE4DFC}">
      <dgm:prSet custT="1"/>
      <dgm:spPr/>
      <dgm:t>
        <a:bodyPr/>
        <a:lstStyle/>
        <a:p>
          <a:r>
            <a:rPr lang="en-US" sz="1600" dirty="0"/>
            <a:t>Utilize Basal Bolus Order Set</a:t>
          </a:r>
        </a:p>
      </dgm:t>
    </dgm:pt>
    <dgm:pt modelId="{704465F6-9AC2-47BE-8D3F-20713EADFC0F}" type="parTrans" cxnId="{76DE0573-C083-4B03-9B9A-7A4716262477}">
      <dgm:prSet/>
      <dgm:spPr/>
      <dgm:t>
        <a:bodyPr/>
        <a:lstStyle/>
        <a:p>
          <a:endParaRPr lang="en-US"/>
        </a:p>
      </dgm:t>
    </dgm:pt>
    <dgm:pt modelId="{1B186832-0BDA-4BB2-A04A-69F4E58385E9}" type="sibTrans" cxnId="{76DE0573-C083-4B03-9B9A-7A4716262477}">
      <dgm:prSet/>
      <dgm:spPr/>
      <dgm:t>
        <a:bodyPr/>
        <a:lstStyle/>
        <a:p>
          <a:endParaRPr lang="en-US"/>
        </a:p>
      </dgm:t>
    </dgm:pt>
    <dgm:pt modelId="{72200B24-F822-4DF4-B799-89F94FC4AEFC}">
      <dgm:prSet custT="1"/>
      <dgm:spPr/>
      <dgm:t>
        <a:bodyPr/>
        <a:lstStyle/>
        <a:p>
          <a:r>
            <a:rPr lang="en-US" sz="2200" dirty="0"/>
            <a:t>Contacting the Inpatient Diabetes Program Team:</a:t>
          </a:r>
        </a:p>
      </dgm:t>
    </dgm:pt>
    <dgm:pt modelId="{64E4D2A7-DB11-4816-ABBC-F7F5F7FC0C3F}" type="parTrans" cxnId="{3F6684DF-1A28-4CCC-ADBF-B2CD9C3CE823}">
      <dgm:prSet/>
      <dgm:spPr/>
      <dgm:t>
        <a:bodyPr/>
        <a:lstStyle/>
        <a:p>
          <a:endParaRPr lang="en-US"/>
        </a:p>
      </dgm:t>
    </dgm:pt>
    <dgm:pt modelId="{27EEE34E-F62F-466F-9249-A8089431E583}" type="sibTrans" cxnId="{3F6684DF-1A28-4CCC-ADBF-B2CD9C3CE823}">
      <dgm:prSet/>
      <dgm:spPr/>
      <dgm:t>
        <a:bodyPr/>
        <a:lstStyle/>
        <a:p>
          <a:endParaRPr lang="en-US"/>
        </a:p>
      </dgm:t>
    </dgm:pt>
    <dgm:pt modelId="{1D556AC3-B923-424B-B447-EC34A9E2EAD5}">
      <dgm:prSet custT="1"/>
      <dgm:spPr/>
      <dgm:t>
        <a:bodyPr/>
        <a:lstStyle/>
        <a:p>
          <a:r>
            <a:rPr lang="en-US" sz="1600" dirty="0"/>
            <a:t>Inpatient diabetes education consult in EPIC if needed</a:t>
          </a:r>
        </a:p>
      </dgm:t>
    </dgm:pt>
    <dgm:pt modelId="{B907B91C-CE94-46D3-B04D-4D5E6D5C520D}" type="parTrans" cxnId="{C77A89FD-6BAB-4B75-9C16-4C0A249392F4}">
      <dgm:prSet/>
      <dgm:spPr/>
      <dgm:t>
        <a:bodyPr/>
        <a:lstStyle/>
        <a:p>
          <a:endParaRPr lang="en-US"/>
        </a:p>
      </dgm:t>
    </dgm:pt>
    <dgm:pt modelId="{848852BF-C661-474E-9764-8A67B557B644}" type="sibTrans" cxnId="{C77A89FD-6BAB-4B75-9C16-4C0A249392F4}">
      <dgm:prSet/>
      <dgm:spPr/>
      <dgm:t>
        <a:bodyPr/>
        <a:lstStyle/>
        <a:p>
          <a:endParaRPr lang="en-US"/>
        </a:p>
      </dgm:t>
    </dgm:pt>
    <dgm:pt modelId="{568B868B-9F99-46A9-A880-6019771141E8}">
      <dgm:prSet custT="1"/>
      <dgm:spPr/>
      <dgm:t>
        <a:bodyPr/>
        <a:lstStyle/>
        <a:p>
          <a:r>
            <a:rPr lang="en-US" sz="1600" dirty="0"/>
            <a:t>Order A1C if no current A1C available </a:t>
          </a:r>
        </a:p>
      </dgm:t>
    </dgm:pt>
    <dgm:pt modelId="{2747CB59-FA00-4878-BDDF-724C2614A60B}" type="parTrans" cxnId="{60133F38-734B-402C-B5E8-2356EBC876C0}">
      <dgm:prSet/>
      <dgm:spPr/>
      <dgm:t>
        <a:bodyPr/>
        <a:lstStyle/>
        <a:p>
          <a:endParaRPr lang="en-US"/>
        </a:p>
      </dgm:t>
    </dgm:pt>
    <dgm:pt modelId="{9D7C3B0A-118C-421F-9068-EADE3C47486F}" type="sibTrans" cxnId="{60133F38-734B-402C-B5E8-2356EBC876C0}">
      <dgm:prSet/>
      <dgm:spPr/>
      <dgm:t>
        <a:bodyPr/>
        <a:lstStyle/>
        <a:p>
          <a:endParaRPr lang="en-US"/>
        </a:p>
      </dgm:t>
    </dgm:pt>
    <dgm:pt modelId="{C30456B6-4696-40D3-91CE-BC6728CE3E0C}">
      <dgm:prSet custT="1"/>
      <dgm:spPr/>
      <dgm:t>
        <a:bodyPr/>
        <a:lstStyle/>
        <a:p>
          <a:r>
            <a:rPr lang="en-US" sz="1600" dirty="0"/>
            <a:t>Document type of diabetes and diabetes control in daily progress note </a:t>
          </a:r>
        </a:p>
      </dgm:t>
    </dgm:pt>
    <dgm:pt modelId="{AB7DC5A5-4335-4779-A1F9-0B418BE9AD5D}" type="parTrans" cxnId="{B0D6E8F6-F4A1-4917-9CE0-BFF9381CE21D}">
      <dgm:prSet/>
      <dgm:spPr/>
      <dgm:t>
        <a:bodyPr/>
        <a:lstStyle/>
        <a:p>
          <a:endParaRPr lang="en-US"/>
        </a:p>
      </dgm:t>
    </dgm:pt>
    <dgm:pt modelId="{15D81CCE-9916-4CCD-B707-7E568295F4A8}" type="sibTrans" cxnId="{B0D6E8F6-F4A1-4917-9CE0-BFF9381CE21D}">
      <dgm:prSet/>
      <dgm:spPr/>
      <dgm:t>
        <a:bodyPr/>
        <a:lstStyle/>
        <a:p>
          <a:endParaRPr lang="en-US"/>
        </a:p>
      </dgm:t>
    </dgm:pt>
    <dgm:pt modelId="{E6AA44F0-EFC3-4C31-B540-5137CC9858CF}">
      <dgm:prSet custT="1"/>
      <dgm:spPr/>
      <dgm:t>
        <a:bodyPr/>
        <a:lstStyle/>
        <a:p>
          <a:r>
            <a:rPr lang="en-US" sz="1600" dirty="0"/>
            <a:t>All patients with diabetes should have POCT glucose orders</a:t>
          </a:r>
        </a:p>
      </dgm:t>
    </dgm:pt>
    <dgm:pt modelId="{22E81D18-5AB1-4EA6-8DCE-FEBC7762821E}" type="parTrans" cxnId="{C38E07EC-07D0-4435-A2DE-C849A3281B09}">
      <dgm:prSet/>
      <dgm:spPr/>
      <dgm:t>
        <a:bodyPr/>
        <a:lstStyle/>
        <a:p>
          <a:endParaRPr lang="en-US"/>
        </a:p>
      </dgm:t>
    </dgm:pt>
    <dgm:pt modelId="{2663E016-84A9-4BA8-82ED-6F187800E12A}" type="sibTrans" cxnId="{C38E07EC-07D0-4435-A2DE-C849A3281B09}">
      <dgm:prSet/>
      <dgm:spPr/>
      <dgm:t>
        <a:bodyPr/>
        <a:lstStyle/>
        <a:p>
          <a:endParaRPr lang="en-US"/>
        </a:p>
      </dgm:t>
    </dgm:pt>
    <dgm:pt modelId="{15616535-AE87-40A5-8B09-88455B6AA71A}">
      <dgm:prSet custT="1"/>
      <dgm:spPr/>
      <dgm:t>
        <a:bodyPr/>
        <a:lstStyle/>
        <a:p>
          <a:r>
            <a:rPr lang="en-US" sz="1600" dirty="0"/>
            <a:t>Order basal/bolus insulin</a:t>
          </a:r>
        </a:p>
      </dgm:t>
    </dgm:pt>
    <dgm:pt modelId="{FE95976E-10A3-44A5-AB2B-5F8F1F5360FF}" type="parTrans" cxnId="{0A541B1A-6890-4F60-AD13-A48B3552117D}">
      <dgm:prSet/>
      <dgm:spPr/>
      <dgm:t>
        <a:bodyPr/>
        <a:lstStyle/>
        <a:p>
          <a:endParaRPr lang="en-US"/>
        </a:p>
      </dgm:t>
    </dgm:pt>
    <dgm:pt modelId="{A0965EB1-43A2-44A5-969B-250FA362F923}" type="sibTrans" cxnId="{0A541B1A-6890-4F60-AD13-A48B3552117D}">
      <dgm:prSet/>
      <dgm:spPr/>
      <dgm:t>
        <a:bodyPr/>
        <a:lstStyle/>
        <a:p>
          <a:endParaRPr lang="en-US"/>
        </a:p>
      </dgm:t>
    </dgm:pt>
    <dgm:pt modelId="{356D72BB-196D-471E-AD4C-6DD7511B45B9}">
      <dgm:prSet custT="1"/>
      <dgm:spPr/>
      <dgm:t>
        <a:bodyPr/>
        <a:lstStyle/>
        <a:p>
          <a:r>
            <a:rPr lang="en-US" sz="1600" dirty="0"/>
            <a:t>For bolus insulin: order mealtime plus correction scale rapid acting insulin</a:t>
          </a:r>
        </a:p>
      </dgm:t>
    </dgm:pt>
    <dgm:pt modelId="{260C77B5-EC9C-4F9C-A018-735BD7F005F4}" type="parTrans" cxnId="{C16433A2-3CA0-436F-8D30-212AC67EB707}">
      <dgm:prSet/>
      <dgm:spPr/>
      <dgm:t>
        <a:bodyPr/>
        <a:lstStyle/>
        <a:p>
          <a:endParaRPr lang="en-US"/>
        </a:p>
      </dgm:t>
    </dgm:pt>
    <dgm:pt modelId="{6EE46895-8352-4904-861B-C36C762D650C}" type="sibTrans" cxnId="{C16433A2-3CA0-436F-8D30-212AC67EB707}">
      <dgm:prSet/>
      <dgm:spPr/>
      <dgm:t>
        <a:bodyPr/>
        <a:lstStyle/>
        <a:p>
          <a:endParaRPr lang="en-US"/>
        </a:p>
      </dgm:t>
    </dgm:pt>
    <dgm:pt modelId="{BD643399-A873-4DDD-AE46-808556C936FC}">
      <dgm:prSet custT="1"/>
      <dgm:spPr/>
      <dgm:t>
        <a:bodyPr/>
        <a:lstStyle/>
        <a:p>
          <a:r>
            <a:rPr lang="en-US" sz="1600" dirty="0"/>
            <a:t>Review blood glucose daily and adjust insulin as needed</a:t>
          </a:r>
        </a:p>
      </dgm:t>
    </dgm:pt>
    <dgm:pt modelId="{193E0CC6-665C-4A08-A0CC-F43E43624B72}" type="parTrans" cxnId="{ABA5F1EB-FD28-4BA2-8E20-F37285A383E3}">
      <dgm:prSet/>
      <dgm:spPr/>
      <dgm:t>
        <a:bodyPr/>
        <a:lstStyle/>
        <a:p>
          <a:endParaRPr lang="en-US"/>
        </a:p>
      </dgm:t>
    </dgm:pt>
    <dgm:pt modelId="{B1848B2A-5DA9-4C1C-98E6-59553204480E}" type="sibTrans" cxnId="{ABA5F1EB-FD28-4BA2-8E20-F37285A383E3}">
      <dgm:prSet/>
      <dgm:spPr/>
      <dgm:t>
        <a:bodyPr/>
        <a:lstStyle/>
        <a:p>
          <a:endParaRPr lang="en-US"/>
        </a:p>
      </dgm:t>
    </dgm:pt>
    <dgm:pt modelId="{29C1282E-85F7-4002-8609-49E07B08C6E7}">
      <dgm:prSet custT="1"/>
      <dgm:spPr/>
      <dgm:t>
        <a:bodyPr/>
        <a:lstStyle/>
        <a:p>
          <a:r>
            <a:rPr lang="en-US" sz="1600" dirty="0"/>
            <a:t>Endocrinology consult for all insulin pump patients and for U-500 Regular insulin</a:t>
          </a:r>
        </a:p>
      </dgm:t>
    </dgm:pt>
    <dgm:pt modelId="{2FBEAE03-E483-4F66-86E1-9863ADD4528C}" type="parTrans" cxnId="{6DDDEB1A-B1D7-4C80-B5F3-89DEE536E78A}">
      <dgm:prSet/>
      <dgm:spPr/>
      <dgm:t>
        <a:bodyPr/>
        <a:lstStyle/>
        <a:p>
          <a:endParaRPr lang="en-US"/>
        </a:p>
      </dgm:t>
    </dgm:pt>
    <dgm:pt modelId="{EE1A5331-61AF-458B-BBC7-B857144B9432}" type="sibTrans" cxnId="{6DDDEB1A-B1D7-4C80-B5F3-89DEE536E78A}">
      <dgm:prSet/>
      <dgm:spPr/>
      <dgm:t>
        <a:bodyPr/>
        <a:lstStyle/>
        <a:p>
          <a:endParaRPr lang="en-US"/>
        </a:p>
      </dgm:t>
    </dgm:pt>
    <dgm:pt modelId="{D63A77B7-506F-4CDB-AB5E-97D21D8D7D4E}">
      <dgm:prSet custT="1"/>
      <dgm:spPr/>
      <dgm:t>
        <a:bodyPr/>
        <a:lstStyle/>
        <a:p>
          <a:r>
            <a:rPr lang="en-US" sz="1600" dirty="0"/>
            <a:t>Inpatient nutrition education consult in EPIC if needed</a:t>
          </a:r>
        </a:p>
      </dgm:t>
    </dgm:pt>
    <dgm:pt modelId="{ED85B4F1-59ED-4344-AAF7-1916D1A80B43}" type="parTrans" cxnId="{3F49AF9E-901A-437A-BC3B-A1D1D5A1F2A0}">
      <dgm:prSet/>
      <dgm:spPr/>
      <dgm:t>
        <a:bodyPr/>
        <a:lstStyle/>
        <a:p>
          <a:endParaRPr lang="en-US"/>
        </a:p>
      </dgm:t>
    </dgm:pt>
    <dgm:pt modelId="{6CA0D22C-C6C3-43EA-AC26-38CA7EF7307E}" type="sibTrans" cxnId="{3F49AF9E-901A-437A-BC3B-A1D1D5A1F2A0}">
      <dgm:prSet/>
      <dgm:spPr/>
      <dgm:t>
        <a:bodyPr/>
        <a:lstStyle/>
        <a:p>
          <a:endParaRPr lang="en-US"/>
        </a:p>
      </dgm:t>
    </dgm:pt>
    <dgm:pt modelId="{FC355933-113A-4802-B541-B7714620240B}">
      <dgm:prSet custT="1"/>
      <dgm:spPr/>
      <dgm:t>
        <a:bodyPr/>
        <a:lstStyle/>
        <a:p>
          <a:r>
            <a:rPr lang="en-US" sz="1600" dirty="0"/>
            <a:t>Consider Hospitalist or Endocrinology consult for diabetes management</a:t>
          </a:r>
        </a:p>
      </dgm:t>
    </dgm:pt>
    <dgm:pt modelId="{0AF3630B-B8F0-4447-9AE9-A8BF061FA777}" type="parTrans" cxnId="{34B66E14-DF70-4F96-AD75-5467E84B43D5}">
      <dgm:prSet/>
      <dgm:spPr/>
      <dgm:t>
        <a:bodyPr/>
        <a:lstStyle/>
        <a:p>
          <a:endParaRPr lang="en-US"/>
        </a:p>
      </dgm:t>
    </dgm:pt>
    <dgm:pt modelId="{71CC3D8E-EBC8-40A6-B3E6-E622172B81DC}" type="sibTrans" cxnId="{34B66E14-DF70-4F96-AD75-5467E84B43D5}">
      <dgm:prSet/>
      <dgm:spPr/>
      <dgm:t>
        <a:bodyPr/>
        <a:lstStyle/>
        <a:p>
          <a:endParaRPr lang="en-US"/>
        </a:p>
      </dgm:t>
    </dgm:pt>
    <dgm:pt modelId="{22229EC2-D1F7-4EF8-BE70-67C584C76CFA}" type="pres">
      <dgm:prSet presAssocID="{FA6238E2-9ED2-4F35-800E-D8954A87B454}" presName="linear" presStyleCnt="0">
        <dgm:presLayoutVars>
          <dgm:animLvl val="lvl"/>
          <dgm:resizeHandles val="exact"/>
        </dgm:presLayoutVars>
      </dgm:prSet>
      <dgm:spPr/>
    </dgm:pt>
    <dgm:pt modelId="{127BE937-2990-416E-8358-517A6985CF4B}" type="pres">
      <dgm:prSet presAssocID="{0883237B-4784-455E-91DD-E7BCE26B5E17}" presName="parentText" presStyleLbl="node1" presStyleIdx="0" presStyleCnt="3" custScaleY="45247">
        <dgm:presLayoutVars>
          <dgm:chMax val="0"/>
          <dgm:bulletEnabled val="1"/>
        </dgm:presLayoutVars>
      </dgm:prSet>
      <dgm:spPr/>
    </dgm:pt>
    <dgm:pt modelId="{8DD5D86E-0B5F-41C7-B8F7-2C95F8FADEEC}" type="pres">
      <dgm:prSet presAssocID="{76D9F423-2961-49E2-AB60-4BD5C0596AB3}" presName="spacer" presStyleCnt="0"/>
      <dgm:spPr/>
    </dgm:pt>
    <dgm:pt modelId="{661443AD-3E21-4375-B01E-71CA3646C8AC}" type="pres">
      <dgm:prSet presAssocID="{B4738EDA-C668-4E11-AC7C-00AD941EF2DE}" presName="parentText" presStyleLbl="node1" presStyleIdx="1" presStyleCnt="3" custScaleY="61175">
        <dgm:presLayoutVars>
          <dgm:chMax val="0"/>
          <dgm:bulletEnabled val="1"/>
        </dgm:presLayoutVars>
      </dgm:prSet>
      <dgm:spPr/>
    </dgm:pt>
    <dgm:pt modelId="{576140C2-C806-4BA0-9840-CEA081F64771}" type="pres">
      <dgm:prSet presAssocID="{B4738EDA-C668-4E11-AC7C-00AD941EF2DE}" presName="childText" presStyleLbl="revTx" presStyleIdx="0" presStyleCnt="2" custScaleY="109627" custLinFactNeighborX="-474" custLinFactNeighborY="8032">
        <dgm:presLayoutVars>
          <dgm:bulletEnabled val="1"/>
        </dgm:presLayoutVars>
      </dgm:prSet>
      <dgm:spPr/>
    </dgm:pt>
    <dgm:pt modelId="{8FCAE6BB-CAC4-4102-B4B5-663AA05324BF}" type="pres">
      <dgm:prSet presAssocID="{72200B24-F822-4DF4-B799-89F94FC4AEFC}" presName="parentText" presStyleLbl="node1" presStyleIdx="2" presStyleCnt="3" custScaleY="56276">
        <dgm:presLayoutVars>
          <dgm:chMax val="0"/>
          <dgm:bulletEnabled val="1"/>
        </dgm:presLayoutVars>
      </dgm:prSet>
      <dgm:spPr/>
    </dgm:pt>
    <dgm:pt modelId="{11573150-7DB2-4D94-93F0-FFD28265CAA0}" type="pres">
      <dgm:prSet presAssocID="{72200B24-F822-4DF4-B799-89F94FC4AEFC}" presName="childText" presStyleLbl="revTx" presStyleIdx="1" presStyleCnt="2" custLinFactNeighborY="5871">
        <dgm:presLayoutVars>
          <dgm:bulletEnabled val="1"/>
        </dgm:presLayoutVars>
      </dgm:prSet>
      <dgm:spPr/>
    </dgm:pt>
  </dgm:ptLst>
  <dgm:cxnLst>
    <dgm:cxn modelId="{EE0DC80D-191F-4154-B6AC-3BA154B46741}" type="presOf" srcId="{356D72BB-196D-471E-AD4C-6DD7511B45B9}" destId="{576140C2-C806-4BA0-9840-CEA081F64771}" srcOrd="0" destOrd="5" presId="urn:microsoft.com/office/officeart/2005/8/layout/vList2"/>
    <dgm:cxn modelId="{34B66E14-DF70-4F96-AD75-5467E84B43D5}" srcId="{72200B24-F822-4DF4-B799-89F94FC4AEFC}" destId="{FC355933-113A-4802-B541-B7714620240B}" srcOrd="2" destOrd="0" parTransId="{0AF3630B-B8F0-4447-9AE9-A8BF061FA777}" sibTransId="{71CC3D8E-EBC8-40A6-B3E6-E622172B81DC}"/>
    <dgm:cxn modelId="{42D7E918-5F91-4A87-8FC3-9572C623BC7C}" type="presOf" srcId="{72200B24-F822-4DF4-B799-89F94FC4AEFC}" destId="{8FCAE6BB-CAC4-4102-B4B5-663AA05324BF}" srcOrd="0" destOrd="0" presId="urn:microsoft.com/office/officeart/2005/8/layout/vList2"/>
    <dgm:cxn modelId="{0A541B1A-6890-4F60-AD13-A48B3552117D}" srcId="{B4738EDA-C668-4E11-AC7C-00AD941EF2DE}" destId="{15616535-AE87-40A5-8B09-88455B6AA71A}" srcOrd="4" destOrd="0" parTransId="{FE95976E-10A3-44A5-AB2B-5F8F1F5360FF}" sibTransId="{A0965EB1-43A2-44A5-969B-250FA362F923}"/>
    <dgm:cxn modelId="{6DDDEB1A-B1D7-4C80-B5F3-89DEE536E78A}" srcId="{B4738EDA-C668-4E11-AC7C-00AD941EF2DE}" destId="{29C1282E-85F7-4002-8609-49E07B08C6E7}" srcOrd="6" destOrd="0" parTransId="{2FBEAE03-E483-4F66-86E1-9863ADD4528C}" sibTransId="{EE1A5331-61AF-458B-BBC7-B857144B9432}"/>
    <dgm:cxn modelId="{1CB5951E-6597-4475-B77E-4A0E5B1E4546}" type="presOf" srcId="{C1C2362C-1E10-4D56-A9FC-D8E0AAEE4DFC}" destId="{576140C2-C806-4BA0-9840-CEA081F64771}" srcOrd="0" destOrd="0" presId="urn:microsoft.com/office/officeart/2005/8/layout/vList2"/>
    <dgm:cxn modelId="{60133F38-734B-402C-B5E8-2356EBC876C0}" srcId="{B4738EDA-C668-4E11-AC7C-00AD941EF2DE}" destId="{568B868B-9F99-46A9-A880-6019771141E8}" srcOrd="1" destOrd="0" parTransId="{2747CB59-FA00-4878-BDDF-724C2614A60B}" sibTransId="{9D7C3B0A-118C-421F-9068-EADE3C47486F}"/>
    <dgm:cxn modelId="{F421DA3D-3974-4BF8-95F2-ACEC283FF3B9}" type="presOf" srcId="{C30456B6-4696-40D3-91CE-BC6728CE3E0C}" destId="{576140C2-C806-4BA0-9840-CEA081F64771}" srcOrd="0" destOrd="2" presId="urn:microsoft.com/office/officeart/2005/8/layout/vList2"/>
    <dgm:cxn modelId="{9D1C6141-2525-4F14-AB6D-5B4B3BD1CF13}" type="presOf" srcId="{B4738EDA-C668-4E11-AC7C-00AD941EF2DE}" destId="{661443AD-3E21-4375-B01E-71CA3646C8AC}" srcOrd="0" destOrd="0" presId="urn:microsoft.com/office/officeart/2005/8/layout/vList2"/>
    <dgm:cxn modelId="{F6749F6B-C121-4476-9064-6F89D699228A}" type="presOf" srcId="{15616535-AE87-40A5-8B09-88455B6AA71A}" destId="{576140C2-C806-4BA0-9840-CEA081F64771}" srcOrd="0" destOrd="4" presId="urn:microsoft.com/office/officeart/2005/8/layout/vList2"/>
    <dgm:cxn modelId="{9BE71671-3444-4857-9F0A-DBD7AF33633A}" type="presOf" srcId="{568B868B-9F99-46A9-A880-6019771141E8}" destId="{576140C2-C806-4BA0-9840-CEA081F64771}" srcOrd="0" destOrd="1" presId="urn:microsoft.com/office/officeart/2005/8/layout/vList2"/>
    <dgm:cxn modelId="{041D6151-9125-4B4B-AAB0-B9BDD2AB7C30}" type="presOf" srcId="{FC355933-113A-4802-B541-B7714620240B}" destId="{11573150-7DB2-4D94-93F0-FFD28265CAA0}" srcOrd="0" destOrd="2" presId="urn:microsoft.com/office/officeart/2005/8/layout/vList2"/>
    <dgm:cxn modelId="{76DE0573-C083-4B03-9B9A-7A4716262477}" srcId="{B4738EDA-C668-4E11-AC7C-00AD941EF2DE}" destId="{C1C2362C-1E10-4D56-A9FC-D8E0AAEE4DFC}" srcOrd="0" destOrd="0" parTransId="{704465F6-9AC2-47BE-8D3F-20713EADFC0F}" sibTransId="{1B186832-0BDA-4BB2-A04A-69F4E58385E9}"/>
    <dgm:cxn modelId="{3A32515A-045A-487A-98F3-203E9ECF8772}" type="presOf" srcId="{D63A77B7-506F-4CDB-AB5E-97D21D8D7D4E}" destId="{11573150-7DB2-4D94-93F0-FFD28265CAA0}" srcOrd="0" destOrd="1" presId="urn:microsoft.com/office/officeart/2005/8/layout/vList2"/>
    <dgm:cxn modelId="{3EB2DE82-878D-4032-AC2D-204E9DF80D2F}" type="presOf" srcId="{E6AA44F0-EFC3-4C31-B540-5137CC9858CF}" destId="{576140C2-C806-4BA0-9840-CEA081F64771}" srcOrd="0" destOrd="3" presId="urn:microsoft.com/office/officeart/2005/8/layout/vList2"/>
    <dgm:cxn modelId="{74D5A884-C624-437E-94CF-AF9F68BC3B14}" type="presOf" srcId="{BD643399-A873-4DDD-AE46-808556C936FC}" destId="{576140C2-C806-4BA0-9840-CEA081F64771}" srcOrd="0" destOrd="6" presId="urn:microsoft.com/office/officeart/2005/8/layout/vList2"/>
    <dgm:cxn modelId="{942B7098-2ED9-4D79-9E74-3A2823C708F5}" type="presOf" srcId="{1D556AC3-B923-424B-B447-EC34A9E2EAD5}" destId="{11573150-7DB2-4D94-93F0-FFD28265CAA0}" srcOrd="0" destOrd="0" presId="urn:microsoft.com/office/officeart/2005/8/layout/vList2"/>
    <dgm:cxn modelId="{3F49AF9E-901A-437A-BC3B-A1D1D5A1F2A0}" srcId="{72200B24-F822-4DF4-B799-89F94FC4AEFC}" destId="{D63A77B7-506F-4CDB-AB5E-97D21D8D7D4E}" srcOrd="1" destOrd="0" parTransId="{ED85B4F1-59ED-4344-AAF7-1916D1A80B43}" sibTransId="{6CA0D22C-C6C3-43EA-AC26-38CA7EF7307E}"/>
    <dgm:cxn modelId="{C16433A2-3CA0-436F-8D30-212AC67EB707}" srcId="{15616535-AE87-40A5-8B09-88455B6AA71A}" destId="{356D72BB-196D-471E-AD4C-6DD7511B45B9}" srcOrd="0" destOrd="0" parTransId="{260C77B5-EC9C-4F9C-A018-735BD7F005F4}" sibTransId="{6EE46895-8352-4904-861B-C36C762D650C}"/>
    <dgm:cxn modelId="{8B0426AB-798B-4126-B160-7380DD8C43A6}" srcId="{FA6238E2-9ED2-4F35-800E-D8954A87B454}" destId="{B4738EDA-C668-4E11-AC7C-00AD941EF2DE}" srcOrd="1" destOrd="0" parTransId="{34FD856A-A7EF-4915-8B0D-CC00DE0C887B}" sibTransId="{C740C278-5029-4BCA-9934-1295EF9CFBE2}"/>
    <dgm:cxn modelId="{47E79FB9-E27B-4629-980B-435D742575B3}" type="presOf" srcId="{29C1282E-85F7-4002-8609-49E07B08C6E7}" destId="{576140C2-C806-4BA0-9840-CEA081F64771}" srcOrd="0" destOrd="7" presId="urn:microsoft.com/office/officeart/2005/8/layout/vList2"/>
    <dgm:cxn modelId="{7BBF2AC8-CCB5-4BCE-A4D4-93B15F846D42}" type="presOf" srcId="{FA6238E2-9ED2-4F35-800E-D8954A87B454}" destId="{22229EC2-D1F7-4EF8-BE70-67C584C76CFA}" srcOrd="0" destOrd="0" presId="urn:microsoft.com/office/officeart/2005/8/layout/vList2"/>
    <dgm:cxn modelId="{CD922ECA-11AB-45B2-BC99-03725F9CBC21}" srcId="{FA6238E2-9ED2-4F35-800E-D8954A87B454}" destId="{0883237B-4784-455E-91DD-E7BCE26B5E17}" srcOrd="0" destOrd="0" parTransId="{F3F55659-0ECE-4A6C-A4D1-62B197F8FEC1}" sibTransId="{76D9F423-2961-49E2-AB60-4BD5C0596AB3}"/>
    <dgm:cxn modelId="{3F6684DF-1A28-4CCC-ADBF-B2CD9C3CE823}" srcId="{FA6238E2-9ED2-4F35-800E-D8954A87B454}" destId="{72200B24-F822-4DF4-B799-89F94FC4AEFC}" srcOrd="2" destOrd="0" parTransId="{64E4D2A7-DB11-4816-ABBC-F7F5F7FC0C3F}" sibTransId="{27EEE34E-F62F-466F-9249-A8089431E583}"/>
    <dgm:cxn modelId="{BEC2E6EB-7A59-4FE3-B3C6-FF3BE7FF1C70}" type="presOf" srcId="{0883237B-4784-455E-91DD-E7BCE26B5E17}" destId="{127BE937-2990-416E-8358-517A6985CF4B}" srcOrd="0" destOrd="0" presId="urn:microsoft.com/office/officeart/2005/8/layout/vList2"/>
    <dgm:cxn modelId="{ABA5F1EB-FD28-4BA2-8E20-F37285A383E3}" srcId="{B4738EDA-C668-4E11-AC7C-00AD941EF2DE}" destId="{BD643399-A873-4DDD-AE46-808556C936FC}" srcOrd="5" destOrd="0" parTransId="{193E0CC6-665C-4A08-A0CC-F43E43624B72}" sibTransId="{B1848B2A-5DA9-4C1C-98E6-59553204480E}"/>
    <dgm:cxn modelId="{C38E07EC-07D0-4435-A2DE-C849A3281B09}" srcId="{B4738EDA-C668-4E11-AC7C-00AD941EF2DE}" destId="{E6AA44F0-EFC3-4C31-B540-5137CC9858CF}" srcOrd="3" destOrd="0" parTransId="{22E81D18-5AB1-4EA6-8DCE-FEBC7762821E}" sibTransId="{2663E016-84A9-4BA8-82ED-6F187800E12A}"/>
    <dgm:cxn modelId="{B0D6E8F6-F4A1-4917-9CE0-BFF9381CE21D}" srcId="{B4738EDA-C668-4E11-AC7C-00AD941EF2DE}" destId="{C30456B6-4696-40D3-91CE-BC6728CE3E0C}" srcOrd="2" destOrd="0" parTransId="{AB7DC5A5-4335-4779-A1F9-0B418BE9AD5D}" sibTransId="{15D81CCE-9916-4CCD-B707-7E568295F4A8}"/>
    <dgm:cxn modelId="{C77A89FD-6BAB-4B75-9C16-4C0A249392F4}" srcId="{72200B24-F822-4DF4-B799-89F94FC4AEFC}" destId="{1D556AC3-B923-424B-B447-EC34A9E2EAD5}" srcOrd="0" destOrd="0" parTransId="{B907B91C-CE94-46D3-B04D-4D5E6D5C520D}" sibTransId="{848852BF-C661-474E-9764-8A67B557B644}"/>
    <dgm:cxn modelId="{412AF038-0B56-4703-9129-2227B19A5558}" type="presParOf" srcId="{22229EC2-D1F7-4EF8-BE70-67C584C76CFA}" destId="{127BE937-2990-416E-8358-517A6985CF4B}" srcOrd="0" destOrd="0" presId="urn:microsoft.com/office/officeart/2005/8/layout/vList2"/>
    <dgm:cxn modelId="{D30D1752-B2D2-4B13-9F56-41CF2E56E459}" type="presParOf" srcId="{22229EC2-D1F7-4EF8-BE70-67C584C76CFA}" destId="{8DD5D86E-0B5F-41C7-B8F7-2C95F8FADEEC}" srcOrd="1" destOrd="0" presId="urn:microsoft.com/office/officeart/2005/8/layout/vList2"/>
    <dgm:cxn modelId="{C58557FE-16DD-4D85-A13A-B78000DB471A}" type="presParOf" srcId="{22229EC2-D1F7-4EF8-BE70-67C584C76CFA}" destId="{661443AD-3E21-4375-B01E-71CA3646C8AC}" srcOrd="2" destOrd="0" presId="urn:microsoft.com/office/officeart/2005/8/layout/vList2"/>
    <dgm:cxn modelId="{D6E21E4A-5953-41AC-904B-DFCED23D5671}" type="presParOf" srcId="{22229EC2-D1F7-4EF8-BE70-67C584C76CFA}" destId="{576140C2-C806-4BA0-9840-CEA081F64771}" srcOrd="3" destOrd="0" presId="urn:microsoft.com/office/officeart/2005/8/layout/vList2"/>
    <dgm:cxn modelId="{B844CF46-A88F-4813-829C-2E9881599AFD}" type="presParOf" srcId="{22229EC2-D1F7-4EF8-BE70-67C584C76CFA}" destId="{8FCAE6BB-CAC4-4102-B4B5-663AA05324BF}" srcOrd="4" destOrd="0" presId="urn:microsoft.com/office/officeart/2005/8/layout/vList2"/>
    <dgm:cxn modelId="{5509FFA1-F1FE-48A6-BE51-2343827E9CA9}" type="presParOf" srcId="{22229EC2-D1F7-4EF8-BE70-67C584C76CFA}" destId="{11573150-7DB2-4D94-93F0-FFD28265CAA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8C15-D427-4890-BF91-F8886C353334}">
      <dsp:nvSpPr>
        <dsp:cNvPr id="0" name=""/>
        <dsp:cNvSpPr/>
      </dsp:nvSpPr>
      <dsp:spPr>
        <a:xfrm>
          <a:off x="-272314" y="0"/>
          <a:ext cx="5217459" cy="5217459"/>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FBC5CC1C-6C0A-40A1-ABC9-367D64869DF7}">
      <dsp:nvSpPr>
        <dsp:cNvPr id="0" name=""/>
        <dsp:cNvSpPr/>
      </dsp:nvSpPr>
      <dsp:spPr>
        <a:xfrm>
          <a:off x="2336415" y="0"/>
          <a:ext cx="7083910" cy="52174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Structure</a:t>
          </a:r>
        </a:p>
      </dsp:txBody>
      <dsp:txXfrm>
        <a:off x="2336415" y="0"/>
        <a:ext cx="3541955" cy="1565241"/>
      </dsp:txXfrm>
    </dsp:sp>
    <dsp:sp modelId="{ECF33947-6899-4562-9AD3-31AC026E61FC}">
      <dsp:nvSpPr>
        <dsp:cNvPr id="0" name=""/>
        <dsp:cNvSpPr/>
      </dsp:nvSpPr>
      <dsp:spPr>
        <a:xfrm>
          <a:off x="640742" y="1565241"/>
          <a:ext cx="3391344" cy="3391344"/>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FDAC0EB8-0550-4CC8-8DDB-9E8AFE234289}">
      <dsp:nvSpPr>
        <dsp:cNvPr id="0" name=""/>
        <dsp:cNvSpPr/>
      </dsp:nvSpPr>
      <dsp:spPr>
        <a:xfrm>
          <a:off x="2336415" y="1565241"/>
          <a:ext cx="7083910" cy="339134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Processes</a:t>
          </a:r>
        </a:p>
      </dsp:txBody>
      <dsp:txXfrm>
        <a:off x="2336415" y="1565241"/>
        <a:ext cx="3541955" cy="1565235"/>
      </dsp:txXfrm>
    </dsp:sp>
    <dsp:sp modelId="{E16AB974-A5F4-4605-83E5-14254CFFB8BD}">
      <dsp:nvSpPr>
        <dsp:cNvPr id="0" name=""/>
        <dsp:cNvSpPr/>
      </dsp:nvSpPr>
      <dsp:spPr>
        <a:xfrm>
          <a:off x="1553797" y="3130476"/>
          <a:ext cx="1565236" cy="1565236"/>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83513E4B-E457-42AF-A8BA-0125782B3B3E}">
      <dsp:nvSpPr>
        <dsp:cNvPr id="0" name=""/>
        <dsp:cNvSpPr/>
      </dsp:nvSpPr>
      <dsp:spPr>
        <a:xfrm>
          <a:off x="2336415" y="3130476"/>
          <a:ext cx="7083910" cy="156523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Outcomes</a:t>
          </a:r>
        </a:p>
      </dsp:txBody>
      <dsp:txXfrm>
        <a:off x="2336415" y="3130476"/>
        <a:ext cx="3541955" cy="1565236"/>
      </dsp:txXfrm>
    </dsp:sp>
    <dsp:sp modelId="{0FC61C27-E17D-4C80-85D5-187D1A444D46}">
      <dsp:nvSpPr>
        <dsp:cNvPr id="0" name=""/>
        <dsp:cNvSpPr/>
      </dsp:nvSpPr>
      <dsp:spPr>
        <a:xfrm>
          <a:off x="5183137" y="0"/>
          <a:ext cx="4631212" cy="15652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Survey every two years </a:t>
          </a:r>
        </a:p>
        <a:p>
          <a:pPr marL="171450" lvl="1" indent="-171450" algn="l" defTabSz="711200">
            <a:lnSpc>
              <a:spcPct val="90000"/>
            </a:lnSpc>
            <a:spcBef>
              <a:spcPct val="0"/>
            </a:spcBef>
            <a:spcAft>
              <a:spcPct val="15000"/>
            </a:spcAft>
            <a:buChar char="•"/>
          </a:pPr>
          <a:r>
            <a:rPr lang="en-US" sz="1600" kern="1200" dirty="0"/>
            <a:t>Disease Specific / Patient Population focused </a:t>
          </a:r>
        </a:p>
        <a:p>
          <a:pPr marL="171450" lvl="1" indent="-171450" algn="l" defTabSz="711200">
            <a:lnSpc>
              <a:spcPct val="90000"/>
            </a:lnSpc>
            <a:spcBef>
              <a:spcPct val="0"/>
            </a:spcBef>
            <a:spcAft>
              <a:spcPct val="15000"/>
            </a:spcAft>
            <a:buChar char="•"/>
          </a:pPr>
          <a:r>
            <a:rPr lang="en-US" sz="1600" kern="1200" dirty="0"/>
            <a:t>Medical Director</a:t>
          </a:r>
        </a:p>
        <a:p>
          <a:pPr marL="171450" lvl="1" indent="-171450" algn="l" defTabSz="711200">
            <a:lnSpc>
              <a:spcPct val="90000"/>
            </a:lnSpc>
            <a:spcBef>
              <a:spcPct val="0"/>
            </a:spcBef>
            <a:spcAft>
              <a:spcPct val="15000"/>
            </a:spcAft>
            <a:buChar char="•"/>
          </a:pPr>
          <a:r>
            <a:rPr lang="en-US" sz="1600" kern="1200" dirty="0"/>
            <a:t>Clinical Director/ Manager</a:t>
          </a:r>
        </a:p>
        <a:p>
          <a:pPr marL="171450" lvl="1" indent="-171450" algn="l" defTabSz="711200">
            <a:lnSpc>
              <a:spcPct val="90000"/>
            </a:lnSpc>
            <a:spcBef>
              <a:spcPct val="0"/>
            </a:spcBef>
            <a:spcAft>
              <a:spcPct val="15000"/>
            </a:spcAft>
            <a:buChar char="•"/>
          </a:pPr>
          <a:r>
            <a:rPr lang="en-US" sz="1600" kern="1200" dirty="0"/>
            <a:t>Core Interdisciplinary Team</a:t>
          </a:r>
        </a:p>
      </dsp:txBody>
      <dsp:txXfrm>
        <a:off x="5183137" y="0"/>
        <a:ext cx="4631212" cy="1565241"/>
      </dsp:txXfrm>
    </dsp:sp>
    <dsp:sp modelId="{436F4BDF-6691-459B-89B4-5EA716E7BED5}">
      <dsp:nvSpPr>
        <dsp:cNvPr id="0" name=""/>
        <dsp:cNvSpPr/>
      </dsp:nvSpPr>
      <dsp:spPr>
        <a:xfrm>
          <a:off x="5160079" y="1565241"/>
          <a:ext cx="4552723" cy="15652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Adoption of Clinical Practice Guidelines (CPG)</a:t>
          </a:r>
        </a:p>
        <a:p>
          <a:pPr marL="171450" lvl="1" indent="-171450" algn="l" defTabSz="711200">
            <a:lnSpc>
              <a:spcPct val="90000"/>
            </a:lnSpc>
            <a:spcBef>
              <a:spcPct val="0"/>
            </a:spcBef>
            <a:spcAft>
              <a:spcPct val="15000"/>
            </a:spcAft>
            <a:buChar char="•"/>
          </a:pPr>
          <a:r>
            <a:rPr lang="en-US" sz="1600" kern="1200" dirty="0"/>
            <a:t>Evidenced based care to guide clinical practice </a:t>
          </a:r>
        </a:p>
        <a:p>
          <a:pPr marL="171450" lvl="1" indent="-171450" algn="l" defTabSz="711200">
            <a:lnSpc>
              <a:spcPct val="90000"/>
            </a:lnSpc>
            <a:spcBef>
              <a:spcPct val="0"/>
            </a:spcBef>
            <a:spcAft>
              <a:spcPct val="15000"/>
            </a:spcAft>
            <a:buChar char="•"/>
          </a:pPr>
          <a:r>
            <a:rPr lang="en-US" sz="1600" kern="1200" dirty="0"/>
            <a:t>Order sets</a:t>
          </a:r>
        </a:p>
        <a:p>
          <a:pPr marL="171450" lvl="1" indent="-171450" algn="l" defTabSz="711200">
            <a:lnSpc>
              <a:spcPct val="90000"/>
            </a:lnSpc>
            <a:spcBef>
              <a:spcPct val="0"/>
            </a:spcBef>
            <a:spcAft>
              <a:spcPct val="15000"/>
            </a:spcAft>
            <a:buChar char="•"/>
          </a:pPr>
          <a:r>
            <a:rPr lang="en-US" sz="1600" kern="1200" dirty="0"/>
            <a:t>Protocols</a:t>
          </a:r>
        </a:p>
      </dsp:txBody>
      <dsp:txXfrm>
        <a:off x="5160079" y="1565241"/>
        <a:ext cx="4552723" cy="1565235"/>
      </dsp:txXfrm>
    </dsp:sp>
    <dsp:sp modelId="{9BA15C10-C494-48D3-8FD2-32FCB27215A4}">
      <dsp:nvSpPr>
        <dsp:cNvPr id="0" name=""/>
        <dsp:cNvSpPr/>
      </dsp:nvSpPr>
      <dsp:spPr>
        <a:xfrm>
          <a:off x="5175150" y="3162752"/>
          <a:ext cx="4496583" cy="15652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Standardized performance measures </a:t>
          </a:r>
        </a:p>
        <a:p>
          <a:pPr marL="171450" lvl="1" indent="-171450" algn="l" defTabSz="711200">
            <a:lnSpc>
              <a:spcPct val="90000"/>
            </a:lnSpc>
            <a:spcBef>
              <a:spcPct val="0"/>
            </a:spcBef>
            <a:spcAft>
              <a:spcPct val="15000"/>
            </a:spcAft>
            <a:buChar char="•"/>
          </a:pPr>
          <a:r>
            <a:rPr lang="en-US" sz="1600" kern="1200" dirty="0"/>
            <a:t>Patient Satisfaction </a:t>
          </a:r>
        </a:p>
        <a:p>
          <a:pPr marL="171450" lvl="1" indent="-171450" algn="l" defTabSz="711200">
            <a:lnSpc>
              <a:spcPct val="90000"/>
            </a:lnSpc>
            <a:spcBef>
              <a:spcPct val="0"/>
            </a:spcBef>
            <a:spcAft>
              <a:spcPct val="15000"/>
            </a:spcAft>
            <a:buChar char="•"/>
          </a:pPr>
          <a:r>
            <a:rPr lang="en-US" sz="1600" kern="1200" dirty="0"/>
            <a:t>Organized Quality Assessment Performance Improvement (QAPI) meetings </a:t>
          </a:r>
        </a:p>
        <a:p>
          <a:pPr marL="171450" lvl="1" indent="-171450" algn="l" defTabSz="711200">
            <a:lnSpc>
              <a:spcPct val="90000"/>
            </a:lnSpc>
            <a:spcBef>
              <a:spcPct val="0"/>
            </a:spcBef>
            <a:spcAft>
              <a:spcPct val="15000"/>
            </a:spcAft>
            <a:buChar char="•"/>
          </a:pPr>
          <a:r>
            <a:rPr lang="en-US" sz="1600" kern="1200" dirty="0"/>
            <a:t>Improved Throughput</a:t>
          </a:r>
        </a:p>
        <a:p>
          <a:pPr marL="171450" lvl="1" indent="-171450" algn="l" defTabSz="711200">
            <a:lnSpc>
              <a:spcPct val="90000"/>
            </a:lnSpc>
            <a:spcBef>
              <a:spcPct val="0"/>
            </a:spcBef>
            <a:spcAft>
              <a:spcPct val="15000"/>
            </a:spcAft>
            <a:buChar char="•"/>
          </a:pPr>
          <a:r>
            <a:rPr lang="en-US" sz="1600" kern="1200" dirty="0"/>
            <a:t>Promotes TCHHN programs</a:t>
          </a:r>
        </a:p>
      </dsp:txBody>
      <dsp:txXfrm>
        <a:off x="5175150" y="3162752"/>
        <a:ext cx="4496583" cy="1565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AD682-7DBF-4EF3-85E9-1F26AAF471FC}">
      <dsp:nvSpPr>
        <dsp:cNvPr id="0" name=""/>
        <dsp:cNvSpPr/>
      </dsp:nvSpPr>
      <dsp:spPr>
        <a:xfrm>
          <a:off x="0" y="221850"/>
          <a:ext cx="1128531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66" tIns="249936" rIns="87586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Include consults for Heart Link Coordinators, Nutrition, Case Management, Advance Directives/ Advanced Care Planning &amp; Cardiac Rehab</a:t>
          </a:r>
        </a:p>
        <a:p>
          <a:pPr marL="114300" lvl="1" indent="-114300" algn="l" defTabSz="533400">
            <a:lnSpc>
              <a:spcPct val="90000"/>
            </a:lnSpc>
            <a:spcBef>
              <a:spcPct val="0"/>
            </a:spcBef>
            <a:spcAft>
              <a:spcPct val="15000"/>
            </a:spcAft>
            <a:buChar char="•"/>
          </a:pPr>
          <a:r>
            <a:rPr lang="en-US" sz="1200" kern="1200" dirty="0"/>
            <a:t>Strict intake and output, daily weights, sodium restricted diet (2gm)</a:t>
          </a:r>
        </a:p>
        <a:p>
          <a:pPr marL="114300" lvl="1" indent="-114300" algn="l" defTabSz="533400">
            <a:lnSpc>
              <a:spcPct val="90000"/>
            </a:lnSpc>
            <a:spcBef>
              <a:spcPct val="0"/>
            </a:spcBef>
            <a:spcAft>
              <a:spcPct val="15000"/>
            </a:spcAft>
            <a:buChar char="•"/>
          </a:pPr>
          <a:r>
            <a:rPr lang="en-US" sz="1200" kern="1200" dirty="0"/>
            <a:t>Pre-selected labs important for care of HF patients</a:t>
          </a:r>
        </a:p>
      </dsp:txBody>
      <dsp:txXfrm>
        <a:off x="0" y="221850"/>
        <a:ext cx="11285316" cy="907200"/>
      </dsp:txXfrm>
    </dsp:sp>
    <dsp:sp modelId="{404C76F7-6A8F-452F-AAD6-E47DA6D3D138}">
      <dsp:nvSpPr>
        <dsp:cNvPr id="0" name=""/>
        <dsp:cNvSpPr/>
      </dsp:nvSpPr>
      <dsp:spPr>
        <a:xfrm>
          <a:off x="721797" y="43197"/>
          <a:ext cx="8686770" cy="391885"/>
        </a:xfrm>
        <a:prstGeom prst="roundRect">
          <a:avLst/>
        </a:prstGeom>
        <a:solidFill>
          <a:schemeClr val="accent2"/>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8591" tIns="0" rIns="298591" bIns="0" numCol="1" spcCol="1270" anchor="ctr" anchorCtr="0">
          <a:noAutofit/>
        </a:bodyPr>
        <a:lstStyle/>
        <a:p>
          <a:pPr marL="0" lvl="0" indent="0" algn="l" defTabSz="889000">
            <a:lnSpc>
              <a:spcPct val="90000"/>
            </a:lnSpc>
            <a:spcBef>
              <a:spcPct val="0"/>
            </a:spcBef>
            <a:spcAft>
              <a:spcPct val="35000"/>
            </a:spcAft>
            <a:buNone/>
          </a:pPr>
          <a:r>
            <a:rPr lang="en-US" sz="2000" kern="1200" dirty="0"/>
            <a:t>“CHF” or “CHF ADD ON” Order Sets </a:t>
          </a:r>
        </a:p>
      </dsp:txBody>
      <dsp:txXfrm>
        <a:off x="740927" y="62327"/>
        <a:ext cx="8648510" cy="353625"/>
      </dsp:txXfrm>
    </dsp:sp>
    <dsp:sp modelId="{0946A41D-21DC-4A59-AC36-3048E48CE244}">
      <dsp:nvSpPr>
        <dsp:cNvPr id="0" name=""/>
        <dsp:cNvSpPr/>
      </dsp:nvSpPr>
      <dsp:spPr>
        <a:xfrm>
          <a:off x="0" y="1408615"/>
          <a:ext cx="11285316" cy="510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66" tIns="249936" rIns="87586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Clinical Practice Guidelines require the documentation of NYHA classification in Discharge Summary</a:t>
          </a:r>
        </a:p>
      </dsp:txBody>
      <dsp:txXfrm>
        <a:off x="0" y="1408615"/>
        <a:ext cx="11285316" cy="510300"/>
      </dsp:txXfrm>
    </dsp:sp>
    <dsp:sp modelId="{12954545-766B-4FB6-8398-EB3790513E49}">
      <dsp:nvSpPr>
        <dsp:cNvPr id="0" name=""/>
        <dsp:cNvSpPr/>
      </dsp:nvSpPr>
      <dsp:spPr>
        <a:xfrm>
          <a:off x="657555" y="1212140"/>
          <a:ext cx="8686770" cy="391885"/>
        </a:xfrm>
        <a:prstGeom prst="roundRect">
          <a:avLst/>
        </a:prstGeom>
        <a:solidFill>
          <a:schemeClr val="accent1"/>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8591" tIns="0" rIns="298591" bIns="0" numCol="1" spcCol="1270" anchor="ctr" anchorCtr="0">
          <a:noAutofit/>
        </a:bodyPr>
        <a:lstStyle/>
        <a:p>
          <a:pPr marL="0" lvl="0" indent="0" algn="l" defTabSz="800100">
            <a:lnSpc>
              <a:spcPct val="90000"/>
            </a:lnSpc>
            <a:spcBef>
              <a:spcPct val="0"/>
            </a:spcBef>
            <a:spcAft>
              <a:spcPct val="35000"/>
            </a:spcAft>
            <a:buNone/>
          </a:pPr>
          <a:r>
            <a:rPr lang="en-US" sz="1800" kern="1200" dirty="0"/>
            <a:t>Documentation of NYHA Classification</a:t>
          </a:r>
        </a:p>
      </dsp:txBody>
      <dsp:txXfrm>
        <a:off x="676685" y="1231270"/>
        <a:ext cx="8648510" cy="353625"/>
      </dsp:txXfrm>
    </dsp:sp>
    <dsp:sp modelId="{0B954F34-938B-45E0-B763-DFA73F6FC485}">
      <dsp:nvSpPr>
        <dsp:cNvPr id="0" name=""/>
        <dsp:cNvSpPr/>
      </dsp:nvSpPr>
      <dsp:spPr>
        <a:xfrm>
          <a:off x="0" y="2255198"/>
          <a:ext cx="11285316"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66" tIns="249936" rIns="875866"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t>Clinical Practice Guidelines recommend referral to a HF specialty team</a:t>
          </a:r>
          <a:r>
            <a:rPr lang="en-US" sz="1200" kern="1200" dirty="0">
              <a:latin typeface="Calibri Light" panose="020F0302020204030204"/>
            </a:rPr>
            <a:t> when</a:t>
          </a:r>
        </a:p>
        <a:p>
          <a:pPr marL="228600" lvl="2" indent="-114300" algn="l" defTabSz="533400" rtl="0">
            <a:lnSpc>
              <a:spcPct val="90000"/>
            </a:lnSpc>
            <a:spcBef>
              <a:spcPct val="0"/>
            </a:spcBef>
            <a:spcAft>
              <a:spcPct val="15000"/>
            </a:spcAft>
            <a:buChar char="•"/>
          </a:pPr>
          <a:r>
            <a:rPr lang="en-US" sz="1200" kern="1200" dirty="0">
              <a:latin typeface="Calibri Light" panose="020F0302020204030204"/>
            </a:rPr>
            <a:t> LVEF &lt;30%</a:t>
          </a:r>
        </a:p>
        <a:p>
          <a:pPr marL="228600" lvl="2" indent="-114300" algn="l" defTabSz="533400" rtl="0">
            <a:lnSpc>
              <a:spcPct val="90000"/>
            </a:lnSpc>
            <a:spcBef>
              <a:spcPct val="0"/>
            </a:spcBef>
            <a:spcAft>
              <a:spcPct val="15000"/>
            </a:spcAft>
            <a:buChar char="•"/>
          </a:pPr>
          <a:r>
            <a:rPr lang="en-US" sz="1200" kern="1200" dirty="0">
              <a:latin typeface="Calibri Light" panose="020F0302020204030204"/>
            </a:rPr>
            <a:t>Worsening renal or liver failure with symptoms of  HF</a:t>
          </a:r>
        </a:p>
        <a:p>
          <a:pPr marL="228600" lvl="2" indent="-114300" algn="l" defTabSz="533400" rtl="0">
            <a:lnSpc>
              <a:spcPct val="90000"/>
            </a:lnSpc>
            <a:spcBef>
              <a:spcPct val="0"/>
            </a:spcBef>
            <a:spcAft>
              <a:spcPct val="15000"/>
            </a:spcAft>
            <a:buChar char="•"/>
          </a:pPr>
          <a:r>
            <a:rPr lang="en-US" sz="1200" kern="1200" dirty="0"/>
            <a:t>Recurrent admissions for HF</a:t>
          </a:r>
        </a:p>
        <a:p>
          <a:pPr marL="114300" lvl="1" indent="-114300" algn="l" defTabSz="533400" rtl="0">
            <a:lnSpc>
              <a:spcPct val="90000"/>
            </a:lnSpc>
            <a:spcBef>
              <a:spcPct val="0"/>
            </a:spcBef>
            <a:spcAft>
              <a:spcPct val="15000"/>
            </a:spcAft>
            <a:buChar char="•"/>
          </a:pPr>
          <a:endParaRPr lang="en-US" sz="1200" b="0" u="none" kern="1200" dirty="0">
            <a:latin typeface="Calibri Light" panose="020F0302020204030204"/>
          </a:endParaRPr>
        </a:p>
      </dsp:txBody>
      <dsp:txXfrm>
        <a:off x="0" y="2255198"/>
        <a:ext cx="11285316" cy="1285200"/>
      </dsp:txXfrm>
    </dsp:sp>
    <dsp:sp modelId="{F5BB1291-7818-49C3-95A3-51062279FFE6}">
      <dsp:nvSpPr>
        <dsp:cNvPr id="0" name=""/>
        <dsp:cNvSpPr/>
      </dsp:nvSpPr>
      <dsp:spPr>
        <a:xfrm>
          <a:off x="657555" y="2048262"/>
          <a:ext cx="8686770" cy="467455"/>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8591" tIns="0" rIns="298591" bIns="0" numCol="1" spcCol="1270" anchor="ctr" anchorCtr="0">
          <a:noAutofit/>
        </a:bodyPr>
        <a:lstStyle/>
        <a:p>
          <a:pPr marL="0" lvl="0" indent="0" algn="l" defTabSz="800100" rtl="0">
            <a:lnSpc>
              <a:spcPct val="90000"/>
            </a:lnSpc>
            <a:spcBef>
              <a:spcPct val="0"/>
            </a:spcBef>
            <a:spcAft>
              <a:spcPct val="35000"/>
            </a:spcAft>
            <a:buNone/>
          </a:pPr>
          <a:r>
            <a:rPr lang="en-US" sz="1800" kern="1200" dirty="0"/>
            <a:t>Consider Heart Failure Service consult</a:t>
          </a:r>
          <a:endParaRPr lang="en-US" sz="1800" kern="1200" dirty="0">
            <a:latin typeface="Calibri Light" panose="020F0302020204030204"/>
          </a:endParaRPr>
        </a:p>
      </dsp:txBody>
      <dsp:txXfrm>
        <a:off x="680374" y="2071081"/>
        <a:ext cx="8641132" cy="421817"/>
      </dsp:txXfrm>
    </dsp:sp>
    <dsp:sp modelId="{24820179-9EA3-4F1B-9C8D-D4DE701477CA}">
      <dsp:nvSpPr>
        <dsp:cNvPr id="0" name=""/>
        <dsp:cNvSpPr/>
      </dsp:nvSpPr>
      <dsp:spPr>
        <a:xfrm>
          <a:off x="0" y="3838816"/>
          <a:ext cx="11285316"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66" tIns="249936" rIns="875866" bIns="85344" numCol="1" spcCol="1270" anchor="t" anchorCtr="0">
          <a:noAutofit/>
        </a:bodyPr>
        <a:lstStyle/>
        <a:p>
          <a:pPr marL="114300" lvl="1" indent="-114300" algn="l" defTabSz="533400" rtl="0">
            <a:lnSpc>
              <a:spcPct val="90000"/>
            </a:lnSpc>
            <a:spcBef>
              <a:spcPct val="0"/>
            </a:spcBef>
            <a:spcAft>
              <a:spcPct val="15000"/>
            </a:spcAft>
            <a:buChar char="•"/>
          </a:pPr>
          <a:r>
            <a:rPr lang="en-US" sz="1200" b="1" u="sng" kern="1200" dirty="0"/>
            <a:t>Must</a:t>
          </a:r>
          <a:r>
            <a:rPr lang="en-US" sz="1200" kern="1200" dirty="0"/>
            <a:t> have a follow-up visit</a:t>
          </a:r>
          <a:r>
            <a:rPr lang="en-US" sz="1200" kern="1200" dirty="0">
              <a:latin typeface="Calibri Light" panose="020F0302020204030204"/>
            </a:rPr>
            <a:t> </a:t>
          </a:r>
          <a:r>
            <a:rPr lang="en-US" sz="1200" kern="1200" dirty="0"/>
            <a:t> </a:t>
          </a:r>
          <a:r>
            <a:rPr lang="en-US" sz="1200" b="1" kern="1200" dirty="0"/>
            <a:t>WITHIN 7 DAYS </a:t>
          </a:r>
          <a:r>
            <a:rPr lang="en-US" sz="1200" kern="1200" dirty="0"/>
            <a:t>of discharge (Heart Failure MD, Primary Care Physician {PCP} OR Nurse Practitioner) &amp; must be documented on the Discharge Instructions / AVS</a:t>
          </a:r>
        </a:p>
        <a:p>
          <a:pPr marL="114300" lvl="1" indent="-114300" algn="l" defTabSz="533400">
            <a:lnSpc>
              <a:spcPct val="90000"/>
            </a:lnSpc>
            <a:spcBef>
              <a:spcPct val="0"/>
            </a:spcBef>
            <a:spcAft>
              <a:spcPct val="15000"/>
            </a:spcAft>
            <a:buChar char="•"/>
          </a:pPr>
          <a:r>
            <a:rPr lang="en-US" sz="1200" kern="1200" dirty="0"/>
            <a:t>Enter an </a:t>
          </a:r>
          <a:r>
            <a:rPr lang="en-US" sz="1200" b="1" kern="1200" dirty="0"/>
            <a:t>‘IP Consult to Miscellaneous’ </a:t>
          </a:r>
          <a:r>
            <a:rPr lang="en-US" sz="1200" kern="1200" dirty="0"/>
            <a:t>with the comment “7 day HF follow up” close to discharge will prompt the HUC to make the follow up appointment.</a:t>
          </a:r>
        </a:p>
        <a:p>
          <a:pPr marL="114300" lvl="1" indent="-114300" algn="l" defTabSz="533400" rtl="0">
            <a:lnSpc>
              <a:spcPct val="90000"/>
            </a:lnSpc>
            <a:spcBef>
              <a:spcPct val="0"/>
            </a:spcBef>
            <a:spcAft>
              <a:spcPct val="15000"/>
            </a:spcAft>
            <a:buChar char="•"/>
          </a:pPr>
          <a:r>
            <a:rPr lang="en-US" sz="1200" kern="1200" dirty="0"/>
            <a:t>RN to notify if appointment is outside 7 Day window and MD or APP </a:t>
          </a:r>
          <a:r>
            <a:rPr lang="en-US" sz="1200" b="1" kern="1200" dirty="0"/>
            <a:t>MUST</a:t>
          </a:r>
          <a:r>
            <a:rPr lang="en-US" sz="1200" kern="1200" dirty="0"/>
            <a:t> document reason in note</a:t>
          </a:r>
          <a:r>
            <a:rPr lang="en-US" sz="1200" kern="1200" dirty="0">
              <a:latin typeface="Calibri Light" panose="020F0302020204030204"/>
            </a:rPr>
            <a:t> </a:t>
          </a:r>
          <a:endParaRPr lang="en-US" sz="1200" kern="1200" dirty="0"/>
        </a:p>
      </dsp:txBody>
      <dsp:txXfrm>
        <a:off x="0" y="3838816"/>
        <a:ext cx="11285316" cy="1247400"/>
      </dsp:txXfrm>
    </dsp:sp>
    <dsp:sp modelId="{148A5FA3-FA33-4D75-A4F7-DA9BDA9D8C8D}">
      <dsp:nvSpPr>
        <dsp:cNvPr id="0" name=""/>
        <dsp:cNvSpPr/>
      </dsp:nvSpPr>
      <dsp:spPr>
        <a:xfrm>
          <a:off x="655705" y="3595548"/>
          <a:ext cx="8686770" cy="391885"/>
        </a:xfrm>
        <a:prstGeom prst="round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8591" tIns="0" rIns="298591"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7 Day Follow Up Appointment:</a:t>
          </a:r>
          <a:r>
            <a:rPr lang="en-US" sz="1800" kern="1200" dirty="0"/>
            <a:t> </a:t>
          </a:r>
        </a:p>
      </dsp:txBody>
      <dsp:txXfrm>
        <a:off x="674835" y="3614678"/>
        <a:ext cx="8648510" cy="353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AA906-E353-4080-89D4-DC0BADF3154B}">
      <dsp:nvSpPr>
        <dsp:cNvPr id="0" name=""/>
        <dsp:cNvSpPr/>
      </dsp:nvSpPr>
      <dsp:spPr>
        <a:xfrm>
          <a:off x="0" y="4284"/>
          <a:ext cx="11172825" cy="8291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The Christ Hospital heart failure physician team evaluates patients for </a:t>
          </a:r>
          <a:r>
            <a:rPr lang="en-US" sz="2100" b="1" u="sng" kern="1200" dirty="0"/>
            <a:t>both</a:t>
          </a:r>
          <a:r>
            <a:rPr lang="en-US" sz="2100" b="1" kern="1200" dirty="0"/>
            <a:t> heart transplant and left ventricular assist device (LVAD). </a:t>
          </a:r>
        </a:p>
      </dsp:txBody>
      <dsp:txXfrm>
        <a:off x="40474" y="44758"/>
        <a:ext cx="11091877" cy="748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E937-2990-416E-8358-517A6985CF4B}">
      <dsp:nvSpPr>
        <dsp:cNvPr id="0" name=""/>
        <dsp:cNvSpPr/>
      </dsp:nvSpPr>
      <dsp:spPr>
        <a:xfrm>
          <a:off x="0" y="0"/>
          <a:ext cx="11077903" cy="1788859"/>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US" sz="1600" kern="1200" dirty="0">
              <a:solidFill>
                <a:schemeClr val="tx1"/>
              </a:solidFill>
            </a:rPr>
            <a:t>Palliative care is specialized medical care for people living with a serious illness. It is focused on providing relief from the symptoms and stress of an illness. The goal is to improve quality of life for both the patient and family. Palliative care is provided by a specially-trained team of doctors, nurses, pharmacists, chaplains, and social workers. Care is based on the need of the patient, not the prognosis. It is appropriate at any age and any stage of a serious illness and can be provided along with curative treatment. </a:t>
          </a:r>
        </a:p>
        <a:p>
          <a:pPr marL="0" lvl="0" indent="0" algn="l" defTabSz="711200">
            <a:lnSpc>
              <a:spcPct val="90000"/>
            </a:lnSpc>
            <a:spcBef>
              <a:spcPct val="0"/>
            </a:spcBef>
            <a:spcAft>
              <a:spcPts val="0"/>
            </a:spcAft>
            <a:buNone/>
          </a:pPr>
          <a:endParaRPr lang="en-US" sz="1600" kern="1200" dirty="0">
            <a:solidFill>
              <a:schemeClr val="tx1"/>
            </a:solidFill>
          </a:endParaRPr>
        </a:p>
        <a:p>
          <a:pPr marL="0" lvl="0" indent="0" algn="l" defTabSz="711200">
            <a:lnSpc>
              <a:spcPct val="90000"/>
            </a:lnSpc>
            <a:spcBef>
              <a:spcPct val="0"/>
            </a:spcBef>
            <a:spcAft>
              <a:spcPts val="0"/>
            </a:spcAft>
            <a:buNone/>
          </a:pPr>
          <a:r>
            <a:rPr lang="en-US" sz="1600" kern="1200" dirty="0">
              <a:solidFill>
                <a:schemeClr val="tx1"/>
              </a:solidFill>
            </a:rPr>
            <a:t>It is the standard of care at The Christ Hospital for patients with stage IV cancer and LVADs to have palliative care consultation during a hospital stay. </a:t>
          </a:r>
        </a:p>
      </dsp:txBody>
      <dsp:txXfrm>
        <a:off x="87325" y="87325"/>
        <a:ext cx="10903253" cy="1614209"/>
      </dsp:txXfrm>
    </dsp:sp>
    <dsp:sp modelId="{661443AD-3E21-4375-B01E-71CA3646C8AC}">
      <dsp:nvSpPr>
        <dsp:cNvPr id="0" name=""/>
        <dsp:cNvSpPr/>
      </dsp:nvSpPr>
      <dsp:spPr>
        <a:xfrm>
          <a:off x="0" y="1777997"/>
          <a:ext cx="11077903" cy="6167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Palliative Care can help with:</a:t>
          </a:r>
        </a:p>
      </dsp:txBody>
      <dsp:txXfrm>
        <a:off x="30105" y="1808102"/>
        <a:ext cx="11017693" cy="556496"/>
      </dsp:txXfrm>
    </dsp:sp>
    <dsp:sp modelId="{576140C2-C806-4BA0-9840-CEA081F64771}">
      <dsp:nvSpPr>
        <dsp:cNvPr id="0" name=""/>
        <dsp:cNvSpPr/>
      </dsp:nvSpPr>
      <dsp:spPr>
        <a:xfrm>
          <a:off x="0" y="2470286"/>
          <a:ext cx="11077903" cy="1134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Complex medical decision making (like prognosis and goals of care discussions)</a:t>
          </a:r>
        </a:p>
        <a:p>
          <a:pPr marL="114300" lvl="1" indent="-114300" algn="l" defTabSz="622300">
            <a:lnSpc>
              <a:spcPct val="90000"/>
            </a:lnSpc>
            <a:spcBef>
              <a:spcPct val="0"/>
            </a:spcBef>
            <a:spcAft>
              <a:spcPct val="20000"/>
            </a:spcAft>
            <a:buChar char="•"/>
          </a:pPr>
          <a:r>
            <a:rPr lang="en-US" sz="1400" kern="1200" dirty="0"/>
            <a:t>Advance care planning (like code status and surrogate decision-making)</a:t>
          </a:r>
        </a:p>
        <a:p>
          <a:pPr marL="114300" lvl="1" indent="-114300" algn="l" defTabSz="622300">
            <a:lnSpc>
              <a:spcPct val="90000"/>
            </a:lnSpc>
            <a:spcBef>
              <a:spcPct val="0"/>
            </a:spcBef>
            <a:spcAft>
              <a:spcPct val="20000"/>
            </a:spcAft>
            <a:buChar char="•"/>
          </a:pPr>
          <a:r>
            <a:rPr lang="en-US" sz="1400" kern="1200" dirty="0"/>
            <a:t>Pain and symptom management</a:t>
          </a:r>
        </a:p>
        <a:p>
          <a:pPr marL="114300" lvl="1" indent="-114300" algn="l" defTabSz="622300">
            <a:lnSpc>
              <a:spcPct val="90000"/>
            </a:lnSpc>
            <a:spcBef>
              <a:spcPct val="0"/>
            </a:spcBef>
            <a:spcAft>
              <a:spcPct val="20000"/>
            </a:spcAft>
            <a:buChar char="•"/>
          </a:pPr>
          <a:r>
            <a:rPr lang="en-US" sz="1400" kern="1200" dirty="0"/>
            <a:t>Psychosocial and Spiritual suffering</a:t>
          </a:r>
        </a:p>
      </dsp:txBody>
      <dsp:txXfrm>
        <a:off x="0" y="2470286"/>
        <a:ext cx="11077903" cy="1134244"/>
      </dsp:txXfrm>
    </dsp:sp>
    <dsp:sp modelId="{8FCAE6BB-CAC4-4102-B4B5-663AA05324BF}">
      <dsp:nvSpPr>
        <dsp:cNvPr id="0" name=""/>
        <dsp:cNvSpPr/>
      </dsp:nvSpPr>
      <dsp:spPr>
        <a:xfrm>
          <a:off x="0" y="3715505"/>
          <a:ext cx="11077903" cy="7493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Contacting the Palliative Care Team:</a:t>
          </a:r>
        </a:p>
      </dsp:txBody>
      <dsp:txXfrm>
        <a:off x="36580" y="3752085"/>
        <a:ext cx="11004743" cy="676186"/>
      </dsp:txXfrm>
    </dsp:sp>
    <dsp:sp modelId="{11573150-7DB2-4D94-93F0-FFD28265CAA0}">
      <dsp:nvSpPr>
        <dsp:cNvPr id="0" name=""/>
        <dsp:cNvSpPr/>
      </dsp:nvSpPr>
      <dsp:spPr>
        <a:xfrm>
          <a:off x="0" y="4467747"/>
          <a:ext cx="11077903"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0" kern="1200" dirty="0"/>
            <a:t>Physicians are available 24/7 </a:t>
          </a:r>
        </a:p>
        <a:p>
          <a:pPr marL="114300" lvl="1" indent="-114300" algn="l" defTabSz="622300">
            <a:lnSpc>
              <a:spcPct val="90000"/>
            </a:lnSpc>
            <a:spcBef>
              <a:spcPct val="0"/>
            </a:spcBef>
            <a:spcAft>
              <a:spcPct val="20000"/>
            </a:spcAft>
            <a:buChar char="•"/>
          </a:pPr>
          <a:r>
            <a:rPr lang="en-US" sz="1400" kern="1200" dirty="0"/>
            <a:t>Outpatient Palliative Care Clinic is available for patients with Cancer and LVADs</a:t>
          </a:r>
        </a:p>
        <a:p>
          <a:pPr marL="114300" lvl="1" indent="-114300" algn="l" defTabSz="622300">
            <a:lnSpc>
              <a:spcPct val="90000"/>
            </a:lnSpc>
            <a:spcBef>
              <a:spcPct val="0"/>
            </a:spcBef>
            <a:spcAft>
              <a:spcPct val="20000"/>
            </a:spcAft>
            <a:buChar char="•"/>
          </a:pPr>
          <a:r>
            <a:rPr lang="en-US" sz="1400" kern="1200" dirty="0"/>
            <a:t>Consults can be placed through Epic </a:t>
          </a:r>
        </a:p>
        <a:p>
          <a:pPr marL="114300" lvl="1" indent="-114300" algn="l" defTabSz="622300">
            <a:lnSpc>
              <a:spcPct val="90000"/>
            </a:lnSpc>
            <a:spcBef>
              <a:spcPct val="0"/>
            </a:spcBef>
            <a:spcAft>
              <a:spcPct val="20000"/>
            </a:spcAft>
            <a:buChar char="•"/>
          </a:pPr>
          <a:r>
            <a:rPr lang="en-US" sz="1400" kern="1200" dirty="0"/>
            <a:t>Call </a:t>
          </a:r>
          <a:r>
            <a:rPr lang="en-US" sz="1400" b="1" kern="1200" dirty="0"/>
            <a:t>585-4157</a:t>
          </a:r>
          <a:r>
            <a:rPr lang="en-US" sz="1400" kern="1200" dirty="0"/>
            <a:t> to contact the team</a:t>
          </a:r>
        </a:p>
      </dsp:txBody>
      <dsp:txXfrm>
        <a:off x="0" y="4467747"/>
        <a:ext cx="11077903" cy="993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E937-2990-416E-8358-517A6985CF4B}">
      <dsp:nvSpPr>
        <dsp:cNvPr id="0" name=""/>
        <dsp:cNvSpPr/>
      </dsp:nvSpPr>
      <dsp:spPr>
        <a:xfrm>
          <a:off x="0" y="59280"/>
          <a:ext cx="11077903" cy="719549"/>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Includes ischemic stroke, non-traumatic hemorrhagic stroke, and TIA</a:t>
          </a:r>
        </a:p>
      </dsp:txBody>
      <dsp:txXfrm>
        <a:off x="35125" y="94405"/>
        <a:ext cx="11007653" cy="649299"/>
      </dsp:txXfrm>
    </dsp:sp>
    <dsp:sp modelId="{661443AD-3E21-4375-B01E-71CA3646C8AC}">
      <dsp:nvSpPr>
        <dsp:cNvPr id="0" name=""/>
        <dsp:cNvSpPr/>
      </dsp:nvSpPr>
      <dsp:spPr>
        <a:xfrm>
          <a:off x="0" y="865230"/>
          <a:ext cx="11077903" cy="528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Caring for Primary Care Stroke Patients :</a:t>
          </a:r>
        </a:p>
      </dsp:txBody>
      <dsp:txXfrm>
        <a:off x="25799" y="891029"/>
        <a:ext cx="11026305" cy="476904"/>
      </dsp:txXfrm>
    </dsp:sp>
    <dsp:sp modelId="{576140C2-C806-4BA0-9840-CEA081F64771}">
      <dsp:nvSpPr>
        <dsp:cNvPr id="0" name=""/>
        <dsp:cNvSpPr/>
      </dsp:nvSpPr>
      <dsp:spPr>
        <a:xfrm>
          <a:off x="0" y="1451527"/>
          <a:ext cx="11077903" cy="204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Use of Primary Stroke Order Sets:  Stroke Add On, ICU Hemorrhagic, Subarachnoid Hemorrhagic, Code Stroke </a:t>
          </a:r>
        </a:p>
        <a:p>
          <a:pPr marL="171450" lvl="1" indent="-171450" algn="l" defTabSz="711200">
            <a:lnSpc>
              <a:spcPct val="90000"/>
            </a:lnSpc>
            <a:spcBef>
              <a:spcPct val="0"/>
            </a:spcBef>
            <a:spcAft>
              <a:spcPct val="20000"/>
            </a:spcAft>
            <a:buChar char="•"/>
          </a:pPr>
          <a:r>
            <a:rPr lang="en-US" sz="1600" kern="1200" dirty="0"/>
            <a:t>Reduces delays due to inconsistent or incomplete orders</a:t>
          </a:r>
        </a:p>
        <a:p>
          <a:pPr marL="171450" lvl="1" indent="-171450" algn="l" defTabSz="711200">
            <a:lnSpc>
              <a:spcPct val="90000"/>
            </a:lnSpc>
            <a:spcBef>
              <a:spcPct val="0"/>
            </a:spcBef>
            <a:spcAft>
              <a:spcPct val="20000"/>
            </a:spcAft>
            <a:buChar char="•"/>
          </a:pPr>
          <a:r>
            <a:rPr lang="en-US" sz="1600" kern="1200" dirty="0"/>
            <a:t>Code Stroke Algorithm:  </a:t>
          </a:r>
          <a:r>
            <a:rPr lang="en-US" sz="1600" kern="1200" dirty="0">
              <a:solidFill>
                <a:srgbClr val="FF0000"/>
              </a:solidFill>
            </a:rPr>
            <a:t>Activate by Calling 119</a:t>
          </a:r>
        </a:p>
        <a:p>
          <a:pPr marL="342900" lvl="2" indent="-171450" algn="l" defTabSz="711200">
            <a:lnSpc>
              <a:spcPct val="90000"/>
            </a:lnSpc>
            <a:spcBef>
              <a:spcPct val="0"/>
            </a:spcBef>
            <a:spcAft>
              <a:spcPct val="20000"/>
            </a:spcAft>
            <a:buChar char="•"/>
          </a:pPr>
          <a:r>
            <a:rPr lang="en-US" sz="1600" kern="1200" dirty="0"/>
            <a:t>Emergency Department</a:t>
          </a:r>
        </a:p>
        <a:p>
          <a:pPr marL="342900" lvl="2" indent="-171450" algn="l" defTabSz="711200">
            <a:lnSpc>
              <a:spcPct val="90000"/>
            </a:lnSpc>
            <a:spcBef>
              <a:spcPct val="0"/>
            </a:spcBef>
            <a:spcAft>
              <a:spcPct val="20000"/>
            </a:spcAft>
            <a:buChar char="•"/>
          </a:pPr>
          <a:r>
            <a:rPr lang="en-US" sz="1600" kern="1200" dirty="0"/>
            <a:t>Inpatients</a:t>
          </a:r>
        </a:p>
        <a:p>
          <a:pPr marL="171450" lvl="1" indent="-171450" algn="l" defTabSz="711200">
            <a:lnSpc>
              <a:spcPct val="90000"/>
            </a:lnSpc>
            <a:spcBef>
              <a:spcPct val="0"/>
            </a:spcBef>
            <a:spcAft>
              <a:spcPct val="20000"/>
            </a:spcAft>
            <a:buChar char="•"/>
          </a:pPr>
          <a:r>
            <a:rPr lang="en-US" sz="1600" kern="1200" dirty="0"/>
            <a:t>Optimizes the prompt assessment and management of patients with stroke symptoms that lead to </a:t>
          </a:r>
          <a:r>
            <a:rPr lang="en-US" sz="1600" b="1" kern="1200" dirty="0"/>
            <a:t>faster</a:t>
          </a:r>
          <a:r>
            <a:rPr lang="en-US" sz="1600" kern="1200" dirty="0"/>
            <a:t> stroke interventions and are associated with </a:t>
          </a:r>
          <a:r>
            <a:rPr lang="en-US" sz="1600" b="1" kern="1200" dirty="0"/>
            <a:t>better outcomes</a:t>
          </a:r>
        </a:p>
      </dsp:txBody>
      <dsp:txXfrm>
        <a:off x="0" y="1451527"/>
        <a:ext cx="11077903" cy="2042351"/>
      </dsp:txXfrm>
    </dsp:sp>
    <dsp:sp modelId="{8FCAE6BB-CAC4-4102-B4B5-663AA05324BF}">
      <dsp:nvSpPr>
        <dsp:cNvPr id="0" name=""/>
        <dsp:cNvSpPr/>
      </dsp:nvSpPr>
      <dsp:spPr>
        <a:xfrm>
          <a:off x="0" y="3436083"/>
          <a:ext cx="11077903" cy="570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Contacting the Primary Care Stroke Team:</a:t>
          </a:r>
        </a:p>
      </dsp:txBody>
      <dsp:txXfrm>
        <a:off x="27866" y="3463949"/>
        <a:ext cx="11022171" cy="515108"/>
      </dsp:txXfrm>
    </dsp:sp>
    <dsp:sp modelId="{11573150-7DB2-4D94-93F0-FFD28265CAA0}">
      <dsp:nvSpPr>
        <dsp:cNvPr id="0" name=""/>
        <dsp:cNvSpPr/>
      </dsp:nvSpPr>
      <dsp:spPr>
        <a:xfrm>
          <a:off x="0" y="4049169"/>
          <a:ext cx="11077903" cy="127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UCMC Comprehensive Stroke Program Relationship </a:t>
          </a:r>
          <a:r>
            <a:rPr lang="en-US" sz="1600" kern="1200" dirty="0">
              <a:solidFill>
                <a:srgbClr val="FF0000"/>
              </a:solidFill>
            </a:rPr>
            <a:t>Call 119 </a:t>
          </a:r>
          <a:r>
            <a:rPr lang="en-US" sz="1600" kern="1200" dirty="0"/>
            <a:t>to initiate assessment </a:t>
          </a:r>
        </a:p>
        <a:p>
          <a:pPr marL="171450" lvl="1" indent="-171450" algn="l" defTabSz="711200">
            <a:lnSpc>
              <a:spcPct val="90000"/>
            </a:lnSpc>
            <a:spcBef>
              <a:spcPct val="0"/>
            </a:spcBef>
            <a:spcAft>
              <a:spcPct val="20000"/>
            </a:spcAft>
            <a:buChar char="•"/>
          </a:pPr>
          <a:r>
            <a:rPr lang="en-US" sz="1600" kern="1200" dirty="0"/>
            <a:t>Expert consulting for FASTER recognition of IV Alteplase administration (</a:t>
          </a:r>
          <a:r>
            <a:rPr lang="en-US" sz="1600" b="1" kern="1200" dirty="0"/>
            <a:t>Goal</a:t>
          </a:r>
          <a:r>
            <a:rPr lang="en-US" sz="1600" kern="1200" dirty="0"/>
            <a:t> </a:t>
          </a:r>
          <a:r>
            <a:rPr lang="en-US" sz="1600" u="sng" kern="1200" dirty="0"/>
            <a:t>&lt; </a:t>
          </a:r>
          <a:r>
            <a:rPr lang="en-US" sz="1600" b="1" kern="1200" dirty="0"/>
            <a:t>60 minutes</a:t>
          </a:r>
          <a:r>
            <a:rPr lang="en-US" sz="1600" kern="1200" dirty="0"/>
            <a:t>) and/or transfer for thrombectomy and other neurovascular procedures (</a:t>
          </a:r>
          <a:r>
            <a:rPr lang="en-US" sz="1600" b="1" kern="1200" dirty="0"/>
            <a:t>Goal </a:t>
          </a:r>
          <a:r>
            <a:rPr lang="en-US" sz="1600" b="1" u="sng" kern="1200" dirty="0"/>
            <a:t>&lt; </a:t>
          </a:r>
          <a:r>
            <a:rPr lang="en-US" sz="1600" b="1" kern="1200" dirty="0"/>
            <a:t>150 minutes</a:t>
          </a:r>
          <a:r>
            <a:rPr lang="en-US" sz="1600" kern="1200" dirty="0"/>
            <a:t>) </a:t>
          </a:r>
        </a:p>
        <a:p>
          <a:pPr marL="171450" lvl="1" indent="-171450" algn="l" defTabSz="711200">
            <a:lnSpc>
              <a:spcPct val="90000"/>
            </a:lnSpc>
            <a:spcBef>
              <a:spcPct val="0"/>
            </a:spcBef>
            <a:spcAft>
              <a:spcPct val="20000"/>
            </a:spcAft>
            <a:buChar char="•"/>
          </a:pPr>
          <a:r>
            <a:rPr lang="en-US" sz="1600" kern="1200" dirty="0"/>
            <a:t>Tele stroke capabilities </a:t>
          </a:r>
        </a:p>
        <a:p>
          <a:pPr marL="114300" lvl="1" indent="-114300" algn="l" defTabSz="533400">
            <a:lnSpc>
              <a:spcPct val="90000"/>
            </a:lnSpc>
            <a:spcBef>
              <a:spcPct val="0"/>
            </a:spcBef>
            <a:spcAft>
              <a:spcPct val="20000"/>
            </a:spcAft>
            <a:buChar char="•"/>
          </a:pPr>
          <a:endParaRPr lang="en-US" sz="1200" kern="1200" dirty="0"/>
        </a:p>
      </dsp:txBody>
      <dsp:txXfrm>
        <a:off x="0" y="4049169"/>
        <a:ext cx="11077903" cy="127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E937-2990-416E-8358-517A6985CF4B}">
      <dsp:nvSpPr>
        <dsp:cNvPr id="0" name=""/>
        <dsp:cNvSpPr/>
      </dsp:nvSpPr>
      <dsp:spPr>
        <a:xfrm>
          <a:off x="0" y="2035"/>
          <a:ext cx="11077903" cy="509537"/>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50000"/>
            </a:lnSpc>
            <a:spcBef>
              <a:spcPct val="0"/>
            </a:spcBef>
            <a:spcAft>
              <a:spcPct val="35000"/>
            </a:spcAft>
            <a:buNone/>
          </a:pPr>
          <a:r>
            <a:rPr lang="en-US" sz="2400" kern="1200" dirty="0">
              <a:solidFill>
                <a:schemeClr val="tx1"/>
              </a:solidFill>
            </a:rPr>
            <a:t>Hospital Blood Glucose Target: 100- 180 mg/dl</a:t>
          </a:r>
        </a:p>
        <a:p>
          <a:pPr marL="0" lvl="0" indent="0" algn="l" defTabSz="1066800">
            <a:lnSpc>
              <a:spcPct val="90000"/>
            </a:lnSpc>
            <a:spcBef>
              <a:spcPct val="0"/>
            </a:spcBef>
            <a:spcAft>
              <a:spcPct val="35000"/>
            </a:spcAft>
            <a:buNone/>
          </a:pPr>
          <a:endParaRPr lang="en-US" sz="1000" kern="1200" dirty="0">
            <a:solidFill>
              <a:schemeClr val="tx1"/>
            </a:solidFill>
          </a:endParaRPr>
        </a:p>
      </dsp:txBody>
      <dsp:txXfrm>
        <a:off x="24874" y="26909"/>
        <a:ext cx="11028155" cy="459789"/>
      </dsp:txXfrm>
    </dsp:sp>
    <dsp:sp modelId="{661443AD-3E21-4375-B01E-71CA3646C8AC}">
      <dsp:nvSpPr>
        <dsp:cNvPr id="0" name=""/>
        <dsp:cNvSpPr/>
      </dsp:nvSpPr>
      <dsp:spPr>
        <a:xfrm>
          <a:off x="0" y="669973"/>
          <a:ext cx="11077903" cy="688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Caring for Inpatient Diabetes Patients :</a:t>
          </a:r>
        </a:p>
      </dsp:txBody>
      <dsp:txXfrm>
        <a:off x="33630" y="703603"/>
        <a:ext cx="11010643" cy="621646"/>
      </dsp:txXfrm>
    </dsp:sp>
    <dsp:sp modelId="{576140C2-C806-4BA0-9840-CEA081F64771}">
      <dsp:nvSpPr>
        <dsp:cNvPr id="0" name=""/>
        <dsp:cNvSpPr/>
      </dsp:nvSpPr>
      <dsp:spPr>
        <a:xfrm>
          <a:off x="0" y="1449330"/>
          <a:ext cx="11077903" cy="243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Utilize Basal Bolus Order Set</a:t>
          </a:r>
        </a:p>
        <a:p>
          <a:pPr marL="171450" lvl="1" indent="-171450" algn="l" defTabSz="711200">
            <a:lnSpc>
              <a:spcPct val="90000"/>
            </a:lnSpc>
            <a:spcBef>
              <a:spcPct val="0"/>
            </a:spcBef>
            <a:spcAft>
              <a:spcPct val="20000"/>
            </a:spcAft>
            <a:buChar char="•"/>
          </a:pPr>
          <a:r>
            <a:rPr lang="en-US" sz="1600" kern="1200" dirty="0"/>
            <a:t>Order A1C if no current A1C available </a:t>
          </a:r>
        </a:p>
        <a:p>
          <a:pPr marL="171450" lvl="1" indent="-171450" algn="l" defTabSz="711200">
            <a:lnSpc>
              <a:spcPct val="90000"/>
            </a:lnSpc>
            <a:spcBef>
              <a:spcPct val="0"/>
            </a:spcBef>
            <a:spcAft>
              <a:spcPct val="20000"/>
            </a:spcAft>
            <a:buChar char="•"/>
          </a:pPr>
          <a:r>
            <a:rPr lang="en-US" sz="1600" kern="1200" dirty="0"/>
            <a:t>Document type of diabetes and diabetes control in daily progress note </a:t>
          </a:r>
        </a:p>
        <a:p>
          <a:pPr marL="171450" lvl="1" indent="-171450" algn="l" defTabSz="711200">
            <a:lnSpc>
              <a:spcPct val="90000"/>
            </a:lnSpc>
            <a:spcBef>
              <a:spcPct val="0"/>
            </a:spcBef>
            <a:spcAft>
              <a:spcPct val="20000"/>
            </a:spcAft>
            <a:buChar char="•"/>
          </a:pPr>
          <a:r>
            <a:rPr lang="en-US" sz="1600" kern="1200" dirty="0"/>
            <a:t>All patients with diabetes should have POCT glucose orders</a:t>
          </a:r>
        </a:p>
        <a:p>
          <a:pPr marL="171450" lvl="1" indent="-171450" algn="l" defTabSz="711200">
            <a:lnSpc>
              <a:spcPct val="90000"/>
            </a:lnSpc>
            <a:spcBef>
              <a:spcPct val="0"/>
            </a:spcBef>
            <a:spcAft>
              <a:spcPct val="20000"/>
            </a:spcAft>
            <a:buChar char="•"/>
          </a:pPr>
          <a:r>
            <a:rPr lang="en-US" sz="1600" kern="1200" dirty="0"/>
            <a:t>Order basal/bolus insulin</a:t>
          </a:r>
        </a:p>
        <a:p>
          <a:pPr marL="342900" lvl="2" indent="-171450" algn="l" defTabSz="711200">
            <a:lnSpc>
              <a:spcPct val="90000"/>
            </a:lnSpc>
            <a:spcBef>
              <a:spcPct val="0"/>
            </a:spcBef>
            <a:spcAft>
              <a:spcPct val="20000"/>
            </a:spcAft>
            <a:buChar char="•"/>
          </a:pPr>
          <a:r>
            <a:rPr lang="en-US" sz="1600" kern="1200" dirty="0"/>
            <a:t>For bolus insulin: order mealtime plus correction scale rapid acting insulin</a:t>
          </a:r>
        </a:p>
        <a:p>
          <a:pPr marL="171450" lvl="1" indent="-171450" algn="l" defTabSz="711200">
            <a:lnSpc>
              <a:spcPct val="90000"/>
            </a:lnSpc>
            <a:spcBef>
              <a:spcPct val="0"/>
            </a:spcBef>
            <a:spcAft>
              <a:spcPct val="20000"/>
            </a:spcAft>
            <a:buChar char="•"/>
          </a:pPr>
          <a:r>
            <a:rPr lang="en-US" sz="1600" kern="1200" dirty="0"/>
            <a:t>Review blood glucose daily and adjust insulin as needed</a:t>
          </a:r>
        </a:p>
        <a:p>
          <a:pPr marL="171450" lvl="1" indent="-171450" algn="l" defTabSz="711200">
            <a:lnSpc>
              <a:spcPct val="90000"/>
            </a:lnSpc>
            <a:spcBef>
              <a:spcPct val="0"/>
            </a:spcBef>
            <a:spcAft>
              <a:spcPct val="20000"/>
            </a:spcAft>
            <a:buChar char="•"/>
          </a:pPr>
          <a:r>
            <a:rPr lang="en-US" sz="1600" kern="1200" dirty="0"/>
            <a:t>Endocrinology consult for all insulin pump patients and for U-500 Regular insulin</a:t>
          </a:r>
        </a:p>
      </dsp:txBody>
      <dsp:txXfrm>
        <a:off x="0" y="1449330"/>
        <a:ext cx="11077903" cy="2433801"/>
      </dsp:txXfrm>
    </dsp:sp>
    <dsp:sp modelId="{8FCAE6BB-CAC4-4102-B4B5-663AA05324BF}">
      <dsp:nvSpPr>
        <dsp:cNvPr id="0" name=""/>
        <dsp:cNvSpPr/>
      </dsp:nvSpPr>
      <dsp:spPr>
        <a:xfrm>
          <a:off x="0" y="3792681"/>
          <a:ext cx="11077903" cy="6337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Contacting the Inpatient Diabetes Program Team:</a:t>
          </a:r>
        </a:p>
      </dsp:txBody>
      <dsp:txXfrm>
        <a:off x="30937" y="3823618"/>
        <a:ext cx="11016029" cy="571864"/>
      </dsp:txXfrm>
    </dsp:sp>
    <dsp:sp modelId="{11573150-7DB2-4D94-93F0-FFD28265CAA0}">
      <dsp:nvSpPr>
        <dsp:cNvPr id="0" name=""/>
        <dsp:cNvSpPr/>
      </dsp:nvSpPr>
      <dsp:spPr>
        <a:xfrm>
          <a:off x="0" y="4428455"/>
          <a:ext cx="11077903"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Inpatient diabetes education consult in EPIC if needed</a:t>
          </a:r>
        </a:p>
        <a:p>
          <a:pPr marL="171450" lvl="1" indent="-171450" algn="l" defTabSz="711200">
            <a:lnSpc>
              <a:spcPct val="90000"/>
            </a:lnSpc>
            <a:spcBef>
              <a:spcPct val="0"/>
            </a:spcBef>
            <a:spcAft>
              <a:spcPct val="20000"/>
            </a:spcAft>
            <a:buChar char="•"/>
          </a:pPr>
          <a:r>
            <a:rPr lang="en-US" sz="1600" kern="1200" dirty="0"/>
            <a:t>Inpatient nutrition education consult in EPIC if needed</a:t>
          </a:r>
        </a:p>
        <a:p>
          <a:pPr marL="171450" lvl="1" indent="-171450" algn="l" defTabSz="711200">
            <a:lnSpc>
              <a:spcPct val="90000"/>
            </a:lnSpc>
            <a:spcBef>
              <a:spcPct val="0"/>
            </a:spcBef>
            <a:spcAft>
              <a:spcPct val="20000"/>
            </a:spcAft>
            <a:buChar char="•"/>
          </a:pPr>
          <a:r>
            <a:rPr lang="en-US" sz="1600" kern="1200" dirty="0"/>
            <a:t>Consider Hospitalist or Endocrinology consult for diabetes management</a:t>
          </a:r>
        </a:p>
      </dsp:txBody>
      <dsp:txXfrm>
        <a:off x="0" y="4428455"/>
        <a:ext cx="11077903" cy="9108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9958D-A575-4868-9F57-83805D7E7EC6}" type="datetimeFigureOut">
              <a:rPr lang="en-US" smtClean="0"/>
              <a:t>5/1/2026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6B227-7C31-453E-9301-42ED2935B1D5}" type="slidenum">
              <a:rPr lang="en-US" smtClean="0"/>
              <a:t>‹#›</a:t>
            </a:fld>
            <a:endParaRPr lang="en-US" dirty="0"/>
          </a:p>
        </p:txBody>
      </p:sp>
    </p:spTree>
    <p:extLst>
      <p:ext uri="{BB962C8B-B14F-4D97-AF65-F5344CB8AC3E}">
        <p14:creationId xmlns:p14="http://schemas.microsoft.com/office/powerpoint/2010/main" val="386973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0">
              <a:lnSpc>
                <a:spcPct val="100000"/>
              </a:lnSpc>
              <a:spcBef>
                <a:spcPct val="0"/>
              </a:spcBef>
              <a:spcAft>
                <a:spcPct val="0"/>
              </a:spcAft>
              <a:buClrTx/>
              <a:buSzTx/>
              <a:buFontTx/>
              <a:buNone/>
              <a:tabLst/>
              <a:defRPr/>
            </a:pPr>
            <a:fld id="{0C671782-1B48-4B41-BEEE-BC7EAEBBF792}"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Calibri"/>
                <a:sym typeface="Calibri"/>
              </a:rPr>
              <a:pPr marL="0" marR="0" lvl="0" indent="0" algn="l" defTabSz="457200" rtl="0" eaLnBrk="1" fontAlgn="base" latinLnBrk="0" hangingPunct="0">
                <a:lnSpc>
                  <a:spcPct val="100000"/>
                </a:lnSpc>
                <a:spcBef>
                  <a:spcPct val="0"/>
                </a:spcBef>
                <a:spcAft>
                  <a:spcPct val="0"/>
                </a:spcAft>
                <a:buClrTx/>
                <a:buSzTx/>
                <a:buFontTx/>
                <a:buNone/>
                <a:tabLst/>
                <a:defRPr/>
              </a:pPr>
              <a:t>7</a:t>
            </a:fld>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endParaRPr>
          </a:p>
        </p:txBody>
      </p:sp>
    </p:spTree>
    <p:extLst>
      <p:ext uri="{BB962C8B-B14F-4D97-AF65-F5344CB8AC3E}">
        <p14:creationId xmlns:p14="http://schemas.microsoft.com/office/powerpoint/2010/main" val="89136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0">
              <a:lnSpc>
                <a:spcPct val="100000"/>
              </a:lnSpc>
              <a:spcBef>
                <a:spcPct val="0"/>
              </a:spcBef>
              <a:spcAft>
                <a:spcPct val="0"/>
              </a:spcAft>
              <a:buClrTx/>
              <a:buSzTx/>
              <a:buFontTx/>
              <a:buNone/>
              <a:tabLst/>
              <a:defRPr/>
            </a:pPr>
            <a:fld id="{0C671782-1B48-4B41-BEEE-BC7EAEBBF792}"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Calibri"/>
                <a:sym typeface="Calibri"/>
              </a:rPr>
              <a:pPr marL="0" marR="0" lvl="0" indent="0" algn="l" defTabSz="457200" rtl="0" eaLnBrk="1" fontAlgn="base" latinLnBrk="0" hangingPunct="0">
                <a:lnSpc>
                  <a:spcPct val="100000"/>
                </a:lnSpc>
                <a:spcBef>
                  <a:spcPct val="0"/>
                </a:spcBef>
                <a:spcAft>
                  <a:spcPct val="0"/>
                </a:spcAft>
                <a:buClrTx/>
                <a:buSzTx/>
                <a:buFontTx/>
                <a:buNone/>
                <a:tabLst/>
                <a:defRPr/>
              </a:pPr>
              <a:t>8</a:t>
            </a:fld>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endParaRPr>
          </a:p>
        </p:txBody>
      </p:sp>
    </p:spTree>
    <p:extLst>
      <p:ext uri="{BB962C8B-B14F-4D97-AF65-F5344CB8AC3E}">
        <p14:creationId xmlns:p14="http://schemas.microsoft.com/office/powerpoint/2010/main" val="194029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0">
              <a:lnSpc>
                <a:spcPct val="100000"/>
              </a:lnSpc>
              <a:spcBef>
                <a:spcPct val="0"/>
              </a:spcBef>
              <a:spcAft>
                <a:spcPct val="0"/>
              </a:spcAft>
              <a:buClrTx/>
              <a:buSzTx/>
              <a:buFontTx/>
              <a:buNone/>
              <a:tabLst/>
              <a:defRPr/>
            </a:pPr>
            <a:fld id="{0C671782-1B48-4B41-BEEE-BC7EAEBBF792}"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Calibri"/>
                <a:sym typeface="Calibri"/>
              </a:rPr>
              <a:pPr marL="0" marR="0" lvl="0" indent="0" algn="l" defTabSz="457200" rtl="0" eaLnBrk="1" fontAlgn="base" latinLnBrk="0" hangingPunct="0">
                <a:lnSpc>
                  <a:spcPct val="100000"/>
                </a:lnSpc>
                <a:spcBef>
                  <a:spcPct val="0"/>
                </a:spcBef>
                <a:spcAft>
                  <a:spcPct val="0"/>
                </a:spcAft>
                <a:buClrTx/>
                <a:buSzTx/>
                <a:buFontTx/>
                <a:buNone/>
                <a:tabLst/>
                <a:defRPr/>
              </a:pPr>
              <a:t>11</a:t>
            </a:fld>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endParaRPr>
          </a:p>
        </p:txBody>
      </p:sp>
    </p:spTree>
    <p:extLst>
      <p:ext uri="{BB962C8B-B14F-4D97-AF65-F5344CB8AC3E}">
        <p14:creationId xmlns:p14="http://schemas.microsoft.com/office/powerpoint/2010/main" val="72714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Title Text"/>
          <p:cNvSpPr txBox="1">
            <a:spLocks noGrp="1"/>
          </p:cNvSpPr>
          <p:nvPr>
            <p:ph type="title"/>
          </p:nvPr>
        </p:nvSpPr>
        <p:spPr>
          <a:xfrm>
            <a:off x="0" y="2130426"/>
            <a:ext cx="12192000" cy="1470025"/>
          </a:xfrm>
          <a:prstGeom prst="rect">
            <a:avLst/>
          </a:prstGeom>
        </p:spPr>
        <p:txBody>
          <a:bodyPr lIns="45718" tIns="45718" rIns="45718" bIns="45718" anchor="ctr"/>
          <a:lstStyle>
            <a:lvl1pPr algn="ctr">
              <a:defRPr sz="3600"/>
            </a:lvl1pPr>
          </a:lstStyle>
          <a:p>
            <a:r>
              <a:t>Title Text</a:t>
            </a:r>
          </a:p>
        </p:txBody>
      </p:sp>
      <p:sp>
        <p:nvSpPr>
          <p:cNvPr id="16" name="Body Level One…"/>
          <p:cNvSpPr txBox="1">
            <a:spLocks noGrp="1"/>
          </p:cNvSpPr>
          <p:nvPr>
            <p:ph type="body" sz="quarter" idx="1"/>
          </p:nvPr>
        </p:nvSpPr>
        <p:spPr>
          <a:xfrm>
            <a:off x="1828800" y="3886200"/>
            <a:ext cx="8534400" cy="1477108"/>
          </a:xfrm>
          <a:prstGeom prst="rect">
            <a:avLst/>
          </a:prstGeom>
        </p:spPr>
        <p:txBody>
          <a:bodyPr/>
          <a:lstStyle>
            <a:lvl1pPr algn="ctr">
              <a:spcBef>
                <a:spcPts val="600"/>
              </a:spcBef>
              <a:defRPr sz="2800"/>
            </a:lvl1pPr>
            <a:lvl2pPr algn="ctr">
              <a:spcBef>
                <a:spcPts val="600"/>
              </a:spcBef>
              <a:defRPr sz="2800"/>
            </a:lvl2pPr>
            <a:lvl3pPr algn="ctr">
              <a:spcBef>
                <a:spcPts val="600"/>
              </a:spcBef>
              <a:defRPr sz="2800"/>
            </a:lvl3pPr>
            <a:lvl4pPr marL="0" indent="0" algn="ctr">
              <a:spcBef>
                <a:spcPts val="600"/>
              </a:spcBef>
              <a:buSzTx/>
              <a:buNone/>
              <a:defRPr sz="2800"/>
            </a:lvl4pPr>
            <a:lvl5pPr marL="0" indent="0" algn="ctr">
              <a:spcBef>
                <a:spcPts val="600"/>
              </a:spcBef>
              <a:buSzTx/>
              <a:buNone/>
              <a:defRPr sz="2800"/>
            </a:lvl5pPr>
          </a:lstStyle>
          <a:p>
            <a:r>
              <a:t>Body Level One</a:t>
            </a:r>
          </a:p>
          <a:p>
            <a:pPr lvl="1"/>
            <a:r>
              <a:t>Body Level Two</a:t>
            </a:r>
          </a:p>
          <a:p>
            <a:pPr lvl="2"/>
            <a:r>
              <a:t>Body Level Three</a:t>
            </a:r>
          </a:p>
          <a:p>
            <a:pPr lvl="3"/>
            <a:r>
              <a:t>Body Level Four</a:t>
            </a:r>
          </a:p>
          <a:p>
            <a:pPr lvl="4"/>
            <a:r>
              <a:t>Body Level Five</a:t>
            </a:r>
          </a:p>
        </p:txBody>
      </p:sp>
      <p:pic>
        <p:nvPicPr>
          <p:cNvPr id="17" name="Tessalation header.jpg" descr="Tessalation header.jpg"/>
          <p:cNvPicPr>
            <a:picLocks noChangeAspect="1"/>
          </p:cNvPicPr>
          <p:nvPr/>
        </p:nvPicPr>
        <p:blipFill>
          <a:blip r:embed="rId2"/>
          <a:stretch>
            <a:fillRect/>
          </a:stretch>
        </p:blipFill>
        <p:spPr>
          <a:xfrm>
            <a:off x="-1" y="-1525"/>
            <a:ext cx="12192001" cy="688849"/>
          </a:xfrm>
          <a:prstGeom prst="rect">
            <a:avLst/>
          </a:prstGeom>
          <a:ln w="12700">
            <a:miter lim="400000"/>
          </a:ln>
        </p:spPr>
      </p:pic>
      <p:pic>
        <p:nvPicPr>
          <p:cNvPr id="18" name="TCH Forward Footer.jpg" descr="TCH Forward Footer.jpg"/>
          <p:cNvPicPr>
            <a:picLocks noChangeAspect="1"/>
          </p:cNvPicPr>
          <p:nvPr/>
        </p:nvPicPr>
        <p:blipFill>
          <a:blip r:embed="rId3"/>
          <a:stretch>
            <a:fillRect/>
          </a:stretch>
        </p:blipFill>
        <p:spPr>
          <a:xfrm>
            <a:off x="0" y="6183376"/>
            <a:ext cx="12192000" cy="688848"/>
          </a:xfrm>
          <a:prstGeom prst="rect">
            <a:avLst/>
          </a:prstGeom>
          <a:ln w="12700">
            <a:miter lim="400000"/>
          </a:ln>
        </p:spPr>
      </p:pic>
      <p:sp>
        <p:nvSpPr>
          <p:cNvPr id="19" name="Slide Number"/>
          <p:cNvSpPr txBox="1">
            <a:spLocks noGrp="1"/>
          </p:cNvSpPr>
          <p:nvPr>
            <p:ph type="sldNum" sz="quarter" idx="2"/>
          </p:nvPr>
        </p:nvSpPr>
        <p:spPr>
          <a:xfrm>
            <a:off x="11065403" y="655468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46473326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98" name="Body Level One…"/>
          <p:cNvSpPr txBox="1">
            <a:spLocks noGrp="1"/>
          </p:cNvSpPr>
          <p:nvPr>
            <p:ph type="body" sz="quarter" idx="1"/>
          </p:nvPr>
        </p:nvSpPr>
        <p:spPr>
          <a:xfrm>
            <a:off x="469900" y="736688"/>
            <a:ext cx="11252200" cy="757257"/>
          </a:xfrm>
          <a:prstGeom prst="rect">
            <a:avLst/>
          </a:prstGeom>
        </p:spPr>
        <p:txBody>
          <a:bodyPr lIns="0" tIns="0" rIns="0" bIns="0"/>
          <a:lstStyle>
            <a:lvl1pPr>
              <a:spcBef>
                <a:spcPts val="300"/>
              </a:spcBef>
              <a:defRPr sz="1500">
                <a:solidFill>
                  <a:srgbClr val="575757"/>
                </a:solidFill>
              </a:defRPr>
            </a:lvl1pPr>
            <a:lvl2pPr marL="610279" indent="-153079">
              <a:spcBef>
                <a:spcPts val="300"/>
              </a:spcBef>
              <a:buSzPct val="100000"/>
              <a:buChar char="–"/>
              <a:defRPr sz="1500">
                <a:solidFill>
                  <a:srgbClr val="575757"/>
                </a:solidFill>
              </a:defRPr>
            </a:lvl2pPr>
            <a:lvl3pPr marL="1057275" indent="-142875">
              <a:spcBef>
                <a:spcPts val="300"/>
              </a:spcBef>
              <a:buSzPct val="100000"/>
              <a:buChar char="•"/>
              <a:defRPr sz="1500">
                <a:solidFill>
                  <a:srgbClr val="575757"/>
                </a:solidFill>
              </a:defRPr>
            </a:lvl3pPr>
            <a:lvl4pPr marL="1543050" indent="-171450">
              <a:spcBef>
                <a:spcPts val="300"/>
              </a:spcBef>
              <a:buSzPct val="100000"/>
              <a:buChar char="–"/>
              <a:defRPr sz="1500">
                <a:solidFill>
                  <a:srgbClr val="575757"/>
                </a:solidFill>
              </a:defRPr>
            </a:lvl4pPr>
            <a:lvl5pPr marL="2000250" indent="-171450">
              <a:spcBef>
                <a:spcPts val="300"/>
              </a:spcBef>
              <a:defRPr sz="1500">
                <a:solidFill>
                  <a:srgbClr val="575757"/>
                </a:solidFill>
              </a:defRPr>
            </a:lvl5pPr>
          </a:lstStyle>
          <a:p>
            <a:r>
              <a:t>Body Level One</a:t>
            </a:r>
          </a:p>
          <a:p>
            <a:pPr lvl="1"/>
            <a:r>
              <a:t>Body Level Two</a:t>
            </a:r>
          </a:p>
          <a:p>
            <a:pPr lvl="2"/>
            <a:r>
              <a:t>Body Level Three</a:t>
            </a:r>
          </a:p>
          <a:p>
            <a:pPr lvl="3"/>
            <a:r>
              <a:t>Body Level Four</a:t>
            </a:r>
          </a:p>
          <a:p>
            <a:pPr lvl="4"/>
            <a:r>
              <a:t>Body Level Five</a:t>
            </a:r>
          </a:p>
        </p:txBody>
      </p:sp>
      <p:sp>
        <p:nvSpPr>
          <p:cNvPr id="99" name="Title Text"/>
          <p:cNvSpPr txBox="1">
            <a:spLocks noGrp="1"/>
          </p:cNvSpPr>
          <p:nvPr>
            <p:ph type="title"/>
          </p:nvPr>
        </p:nvSpPr>
        <p:spPr>
          <a:xfrm>
            <a:off x="469900" y="402587"/>
            <a:ext cx="11252200" cy="334102"/>
          </a:xfrm>
          <a:prstGeom prst="rect">
            <a:avLst/>
          </a:prstGeom>
        </p:spPr>
        <p:txBody>
          <a:bodyPr/>
          <a:lstStyle>
            <a:lvl1pPr algn="ctr">
              <a:defRPr sz="1500" cap="none" spc="0">
                <a:solidFill>
                  <a:srgbClr val="000000"/>
                </a:solidFill>
              </a:defRPr>
            </a:lvl1pPr>
          </a:lstStyle>
          <a:p>
            <a:r>
              <a:t>Title Text</a:t>
            </a:r>
          </a:p>
        </p:txBody>
      </p:sp>
      <p:sp>
        <p:nvSpPr>
          <p:cNvPr id="100" name="Slide Number"/>
          <p:cNvSpPr txBox="1">
            <a:spLocks noGrp="1"/>
          </p:cNvSpPr>
          <p:nvPr>
            <p:ph type="sldNum" sz="quarter" idx="2"/>
          </p:nvPr>
        </p:nvSpPr>
        <p:spPr>
          <a:xfrm>
            <a:off x="8457720" y="6217854"/>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11204581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4" name="Picture 3" descr="powerPoint_TCHHN_All Blue_041613-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55" y="-11140"/>
            <a:ext cx="12257024" cy="6894576"/>
          </a:xfrm>
          <a:prstGeom prst="rect">
            <a:avLst/>
          </a:prstGeom>
        </p:spPr>
      </p:pic>
      <p:sp>
        <p:nvSpPr>
          <p:cNvPr id="2" name="Title 1"/>
          <p:cNvSpPr>
            <a:spLocks noGrp="1"/>
          </p:cNvSpPr>
          <p:nvPr>
            <p:ph type="title"/>
          </p:nvPr>
        </p:nvSpPr>
        <p:spPr>
          <a:xfrm>
            <a:off x="609600" y="186718"/>
            <a:ext cx="10972800" cy="418977"/>
          </a:xfrm>
        </p:spPr>
        <p:txBody>
          <a:bodyPr wrap="square" lIns="0" tIns="0" bIns="0" anchor="t" anchorCtr="0">
            <a:normAutofit/>
          </a:bodyPr>
          <a:lstStyle>
            <a:lvl1pPr algn="l">
              <a:defRPr sz="2400" cap="all" spc="200">
                <a:solidFill>
                  <a:schemeClr val="tx1">
                    <a:lumMod val="65000"/>
                    <a:lumOff val="35000"/>
                  </a:schemeClr>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609600" y="6510624"/>
            <a:ext cx="3860800" cy="365125"/>
          </a:xfrm>
        </p:spPr>
        <p:txBody>
          <a:bodyPr/>
          <a:lstStyle/>
          <a:p>
            <a:endParaRPr lang="en-US" dirty="0"/>
          </a:p>
        </p:txBody>
      </p:sp>
      <p:sp>
        <p:nvSpPr>
          <p:cNvPr id="6" name="Slide Number Placeholder 5"/>
          <p:cNvSpPr>
            <a:spLocks noGrp="1"/>
          </p:cNvSpPr>
          <p:nvPr>
            <p:ph type="sldNum" sz="quarter" idx="12"/>
          </p:nvPr>
        </p:nvSpPr>
        <p:spPr>
          <a:xfrm>
            <a:off x="5885495" y="6508523"/>
            <a:ext cx="374457" cy="369328"/>
          </a:xfrm>
        </p:spPr>
        <p:txBody>
          <a:bodyPr/>
          <a:lstStyle/>
          <a:p>
            <a:fld id="{6D4971EE-A8FC-7342-9129-D29C004D3DCF}" type="slidenum">
              <a:rPr lang="en-US" smtClean="0"/>
              <a:pPr/>
              <a:t>‹#›</a:t>
            </a:fld>
            <a:endParaRPr lang="en-US" dirty="0"/>
          </a:p>
        </p:txBody>
      </p:sp>
      <p:sp>
        <p:nvSpPr>
          <p:cNvPr id="9" name="Content Placeholder 2"/>
          <p:cNvSpPr>
            <a:spLocks noGrp="1"/>
          </p:cNvSpPr>
          <p:nvPr>
            <p:ph idx="13" hasCustomPrompt="1"/>
          </p:nvPr>
        </p:nvSpPr>
        <p:spPr>
          <a:xfrm>
            <a:off x="945447" y="1272979"/>
            <a:ext cx="10302599" cy="4933460"/>
          </a:xfrm>
        </p:spPr>
        <p:txBody>
          <a:bodyPr/>
          <a:lstStyle>
            <a:lvl1pPr marL="0" indent="0">
              <a:buFontTx/>
              <a:buNone/>
              <a:defRPr sz="2400">
                <a:solidFill>
                  <a:schemeClr val="tx1">
                    <a:lumMod val="65000"/>
                    <a:lumOff val="35000"/>
                  </a:schemeClr>
                </a:solidFill>
              </a:defRPr>
            </a:lvl1pPr>
            <a:lvl2pPr marL="0" indent="0">
              <a:lnSpc>
                <a:spcPts val="2600"/>
              </a:lnSpc>
              <a:buFontTx/>
              <a:buNone/>
              <a:defRPr sz="1700" baseline="0">
                <a:solidFill>
                  <a:schemeClr val="tx1">
                    <a:lumMod val="65000"/>
                    <a:lumOff val="35000"/>
                  </a:schemeClr>
                </a:solidFill>
              </a:defRPr>
            </a:lvl2pPr>
            <a:lvl3pPr marL="0" indent="0" algn="l">
              <a:buFontTx/>
              <a:buNone/>
              <a:defRPr sz="1700">
                <a:solidFill>
                  <a:schemeClr val="tx1">
                    <a:lumMod val="65000"/>
                    <a:lumOff val="35000"/>
                  </a:schemeClr>
                </a:solidFill>
              </a:defRPr>
            </a:lvl3pPr>
            <a:lvl4pPr marL="457200" marR="0" indent="-228600" algn="l" defTabSz="457200" rtl="0" eaLnBrk="1" fontAlgn="auto" latinLnBrk="0" hangingPunct="1">
              <a:lnSpc>
                <a:spcPts val="2500"/>
              </a:lnSpc>
              <a:spcBef>
                <a:spcPct val="20000"/>
              </a:spcBef>
              <a:spcAft>
                <a:spcPts val="0"/>
              </a:spcAft>
              <a:buClr>
                <a:schemeClr val="tx1">
                  <a:lumMod val="65000"/>
                  <a:lumOff val="35000"/>
                </a:schemeClr>
              </a:buClr>
              <a:buSzPct val="75000"/>
              <a:buFont typeface="Wingdings" charset="2"/>
              <a:buChar char="§"/>
              <a:tabLst/>
              <a:defRPr sz="1700" baseline="0">
                <a:solidFill>
                  <a:schemeClr val="tx1">
                    <a:lumMod val="65000"/>
                    <a:lumOff val="35000"/>
                  </a:schemeClr>
                </a:solidFill>
              </a:defRPr>
            </a:lvl4pPr>
            <a:lvl5pPr>
              <a:defRPr>
                <a:solidFill>
                  <a:schemeClr val="tx1">
                    <a:lumMod val="65000"/>
                    <a:lumOff val="35000"/>
                  </a:schemeClr>
                </a:solidFill>
              </a:defRPr>
            </a:lvl5pPr>
          </a:lstStyle>
          <a:p>
            <a:r>
              <a:rPr lang="en-US" sz="2800" dirty="0"/>
              <a:t>Subhead</a:t>
            </a:r>
          </a:p>
          <a:p>
            <a:pPr lvl="1"/>
            <a:endParaRPr lang="en-US" dirty="0"/>
          </a:p>
          <a:p>
            <a:pPr lvl="1">
              <a:lnSpc>
                <a:spcPts val="2500"/>
              </a:lnSpc>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Wisi</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endParaRPr lang="en-US" dirty="0"/>
          </a:p>
          <a:p>
            <a:pPr lvl="2"/>
            <a:r>
              <a:rPr lang="en-US" dirty="0"/>
              <a:t>Secondary Subhead</a:t>
            </a:r>
          </a:p>
          <a:p>
            <a:pPr lvl="3"/>
            <a:r>
              <a:rPr lang="en-US" dirty="0"/>
              <a:t>Bullet 1</a:t>
            </a:r>
          </a:p>
          <a:p>
            <a:pPr lvl="3"/>
            <a:r>
              <a:rPr lang="en-US" dirty="0"/>
              <a:t>Bullet 2</a:t>
            </a:r>
          </a:p>
          <a:p>
            <a:pPr lvl="3">
              <a:defRPr/>
            </a:pPr>
            <a:r>
              <a:rPr lang="en-US" dirty="0"/>
              <a:t>Bullet 3</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0660" y="6336804"/>
            <a:ext cx="2154595" cy="527407"/>
          </a:xfrm>
          <a:prstGeom prst="rect">
            <a:avLst/>
          </a:prstGeom>
        </p:spPr>
      </p:pic>
      <p:cxnSp>
        <p:nvCxnSpPr>
          <p:cNvPr id="8" name="Straight Connector 7"/>
          <p:cNvCxnSpPr/>
          <p:nvPr userDrawn="1"/>
        </p:nvCxnSpPr>
        <p:spPr>
          <a:xfrm>
            <a:off x="-14855" y="6336803"/>
            <a:ext cx="12257024"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11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7" name="Title Text"/>
          <p:cNvSpPr txBox="1">
            <a:spLocks noGrp="1"/>
          </p:cNvSpPr>
          <p:nvPr>
            <p:ph type="title"/>
          </p:nvPr>
        </p:nvSpPr>
        <p:spPr>
          <a:prstGeom prst="rect">
            <a:avLst/>
          </a:prstGeom>
        </p:spPr>
        <p:txBody>
          <a:bodyPr/>
          <a:lstStyle/>
          <a:p>
            <a:r>
              <a:t>Title Text</a:t>
            </a:r>
          </a:p>
        </p:txBody>
      </p:sp>
      <p:sp>
        <p:nvSpPr>
          <p:cNvPr id="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014576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963084" y="4406901"/>
            <a:ext cx="10363201" cy="1362075"/>
          </a:xfrm>
          <a:prstGeom prst="rect">
            <a:avLst/>
          </a:prstGeom>
        </p:spPr>
        <p:txBody>
          <a:bodyPr lIns="45718" tIns="45718" rIns="45718" bIns="45718"/>
          <a:lstStyle>
            <a:lvl1pPr>
              <a:defRPr sz="4000" b="1" spc="0">
                <a:solidFill>
                  <a:srgbClr val="000000"/>
                </a:solidFill>
              </a:defRPr>
            </a:lvl1pPr>
          </a:lstStyle>
          <a:p>
            <a:r>
              <a:t>Title Text</a:t>
            </a:r>
          </a:p>
        </p:txBody>
      </p:sp>
      <p:sp>
        <p:nvSpPr>
          <p:cNvPr id="36" name="Body Level One…"/>
          <p:cNvSpPr txBox="1">
            <a:spLocks noGrp="1"/>
          </p:cNvSpPr>
          <p:nvPr>
            <p:ph type="body" sz="quarter" idx="1"/>
          </p:nvPr>
        </p:nvSpPr>
        <p:spPr>
          <a:xfrm>
            <a:off x="963084" y="2906714"/>
            <a:ext cx="10363201" cy="1500189"/>
          </a:xfrm>
          <a:prstGeom prst="rect">
            <a:avLst/>
          </a:prstGeom>
        </p:spPr>
        <p:txBody>
          <a:bodyPr anchor="b"/>
          <a:lstStyle>
            <a:lvl1pPr>
              <a:spcBef>
                <a:spcPts val="400"/>
              </a:spcBef>
              <a:defRPr sz="2000">
                <a:solidFill>
                  <a:srgbClr val="888888"/>
                </a:solidFill>
              </a:defRPr>
            </a:lvl1pPr>
            <a:lvl2pPr>
              <a:spcBef>
                <a:spcPts val="400"/>
              </a:spcBef>
              <a:defRPr sz="2000">
                <a:solidFill>
                  <a:srgbClr val="888888"/>
                </a:solidFill>
              </a:defRPr>
            </a:lvl2pPr>
            <a:lvl3pPr>
              <a:spcBef>
                <a:spcPts val="400"/>
              </a:spcBef>
              <a:defRPr sz="2000">
                <a:solidFill>
                  <a:srgbClr val="888888"/>
                </a:solidFill>
              </a:defRPr>
            </a:lvl3pPr>
            <a:lvl4pPr marL="0" indent="0">
              <a:spcBef>
                <a:spcPts val="400"/>
              </a:spcBef>
              <a:buSzTx/>
              <a:buNone/>
              <a:defRPr sz="2000">
                <a:solidFill>
                  <a:srgbClr val="888888"/>
                </a:solidFill>
              </a:defRPr>
            </a:lvl4pPr>
            <a:lvl5pPr marL="0" indent="0">
              <a:spcBef>
                <a:spcPts val="400"/>
              </a:spcBef>
              <a:buSz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8556469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xfrm>
            <a:off x="609600" y="274639"/>
            <a:ext cx="10972800" cy="1143001"/>
          </a:xfrm>
          <a:prstGeom prst="rect">
            <a:avLst/>
          </a:prstGeom>
        </p:spPr>
        <p:txBody>
          <a:bodyPr lIns="45718" tIns="45718" rIns="45718" bIns="45718" anchor="ctr"/>
          <a:lstStyle>
            <a:lvl1pPr algn="ctr">
              <a:defRPr sz="4400" cap="none" spc="0">
                <a:solidFill>
                  <a:srgbClr val="000000"/>
                </a:solidFill>
              </a:defRPr>
            </a:lvl1pPr>
          </a:lstStyle>
          <a:p>
            <a:r>
              <a:t>Title Text</a:t>
            </a:r>
          </a:p>
        </p:txBody>
      </p:sp>
      <p:sp>
        <p:nvSpPr>
          <p:cNvPr id="45" name="Body Level One…"/>
          <p:cNvSpPr txBox="1">
            <a:spLocks noGrp="1"/>
          </p:cNvSpPr>
          <p:nvPr>
            <p:ph type="body" sz="half" idx="1"/>
          </p:nvPr>
        </p:nvSpPr>
        <p:spPr>
          <a:xfrm>
            <a:off x="609600" y="1600201"/>
            <a:ext cx="5384800" cy="4525963"/>
          </a:xfrm>
          <a:prstGeom prst="rect">
            <a:avLst/>
          </a:prstGeom>
        </p:spPr>
        <p:txBody>
          <a:bodyPr/>
          <a:lstStyle>
            <a:lvl1pPr marL="342900" indent="-342900">
              <a:spcBef>
                <a:spcPts val="600"/>
              </a:spcBef>
              <a:buSzPct val="100000"/>
              <a:buFont typeface="Arial"/>
              <a:buChar char="•"/>
              <a:defRPr sz="2800">
                <a:solidFill>
                  <a:srgbClr val="000000"/>
                </a:solidFill>
              </a:defRPr>
            </a:lvl1pPr>
            <a:lvl2pPr marL="790575" indent="-333375">
              <a:spcBef>
                <a:spcPts val="600"/>
              </a:spcBef>
              <a:buSzPct val="100000"/>
              <a:buFont typeface="Arial"/>
              <a:buChar char="–"/>
              <a:defRPr sz="2800">
                <a:solidFill>
                  <a:srgbClr val="000000"/>
                </a:solidFill>
              </a:defRPr>
            </a:lvl2pPr>
            <a:lvl3pPr marL="1234438" indent="-320038">
              <a:spcBef>
                <a:spcPts val="600"/>
              </a:spcBef>
              <a:buSzPct val="100000"/>
              <a:buFont typeface="Arial"/>
              <a:buChar char="•"/>
              <a:defRPr sz="2800">
                <a:solidFill>
                  <a:srgbClr val="000000"/>
                </a:solidFill>
              </a:defRPr>
            </a:lvl3pPr>
            <a:lvl4pPr marL="1727200" indent="-355600">
              <a:spcBef>
                <a:spcPts val="600"/>
              </a:spcBef>
              <a:buSzPct val="100000"/>
              <a:buFont typeface="Arial"/>
              <a:buChar char="–"/>
              <a:defRPr sz="2800">
                <a:solidFill>
                  <a:srgbClr val="000000"/>
                </a:solidFill>
              </a:defRPr>
            </a:lvl4pPr>
            <a:lvl5pPr marL="2184400" indent="-355600">
              <a:spcBef>
                <a:spcPts val="600"/>
              </a:spcBef>
              <a:buFont typeface="Arial"/>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3135002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609600" y="274639"/>
            <a:ext cx="10972800" cy="1143001"/>
          </a:xfrm>
          <a:prstGeom prst="rect">
            <a:avLst/>
          </a:prstGeom>
        </p:spPr>
        <p:txBody>
          <a:bodyPr lIns="45718" tIns="45718" rIns="45718" bIns="45718" anchor="ctr"/>
          <a:lstStyle>
            <a:lvl1pPr algn="ctr">
              <a:defRPr sz="4400" cap="none" spc="0">
                <a:solidFill>
                  <a:srgbClr val="000000"/>
                </a:solidFill>
              </a:defRPr>
            </a:lvl1pPr>
          </a:lstStyle>
          <a:p>
            <a:r>
              <a:t>Title Text</a:t>
            </a:r>
          </a:p>
        </p:txBody>
      </p:sp>
      <p:sp>
        <p:nvSpPr>
          <p:cNvPr id="54" name="Body Level One…"/>
          <p:cNvSpPr txBox="1">
            <a:spLocks noGrp="1"/>
          </p:cNvSpPr>
          <p:nvPr>
            <p:ph type="body" sz="quarter" idx="1"/>
          </p:nvPr>
        </p:nvSpPr>
        <p:spPr>
          <a:xfrm>
            <a:off x="609600" y="1535112"/>
            <a:ext cx="5386917" cy="639763"/>
          </a:xfrm>
          <a:prstGeom prst="rect">
            <a:avLst/>
          </a:prstGeom>
        </p:spPr>
        <p:txBody>
          <a:bodyPr anchor="b"/>
          <a:lstStyle>
            <a:lvl1pPr>
              <a:defRPr b="1">
                <a:solidFill>
                  <a:srgbClr val="000000"/>
                </a:solidFill>
              </a:defRPr>
            </a:lvl1pPr>
            <a:lvl2pPr>
              <a:defRPr b="1">
                <a:solidFill>
                  <a:srgbClr val="000000"/>
                </a:solidFill>
              </a:defRPr>
            </a:lvl2pPr>
            <a:lvl3pPr>
              <a:defRPr b="1">
                <a:solidFill>
                  <a:srgbClr val="000000"/>
                </a:solidFill>
              </a:defRPr>
            </a:lvl3pPr>
            <a:lvl4pPr marL="0" indent="0">
              <a:buSzTx/>
              <a:buNone/>
              <a:defRPr b="1">
                <a:solidFill>
                  <a:srgbClr val="000000"/>
                </a:solidFill>
              </a:defRPr>
            </a:lvl4pPr>
            <a:lvl5pPr marL="0" indent="0">
              <a:buSzTx/>
              <a:buNone/>
              <a:defRPr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55" name="Text Placeholder 4"/>
          <p:cNvSpPr>
            <a:spLocks noGrp="1"/>
          </p:cNvSpPr>
          <p:nvPr>
            <p:ph type="body" sz="quarter" idx="13"/>
          </p:nvPr>
        </p:nvSpPr>
        <p:spPr>
          <a:xfrm>
            <a:off x="6193368" y="1535111"/>
            <a:ext cx="5389033" cy="639765"/>
          </a:xfrm>
          <a:prstGeom prst="rect">
            <a:avLst/>
          </a:prstGeom>
        </p:spPr>
        <p:txBody>
          <a:bodyPr anchor="b"/>
          <a:lstStyle/>
          <a:p>
            <a:endParaRPr/>
          </a:p>
        </p:txBody>
      </p:sp>
      <p:sp>
        <p:nvSpPr>
          <p:cNvPr id="56"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7572772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xfrm>
            <a:off x="609600" y="274639"/>
            <a:ext cx="10972800" cy="1143001"/>
          </a:xfrm>
          <a:prstGeom prst="rect">
            <a:avLst/>
          </a:prstGeom>
        </p:spPr>
        <p:txBody>
          <a:bodyPr lIns="45718" tIns="45718" rIns="45718" bIns="45718" anchor="ctr"/>
          <a:lstStyle>
            <a:lvl1pPr algn="ctr">
              <a:defRPr sz="4400" cap="none" spc="0">
                <a:solidFill>
                  <a:srgbClr val="000000"/>
                </a:solidFill>
              </a:defRPr>
            </a:lvl1pPr>
          </a:lstStyle>
          <a:p>
            <a:r>
              <a:t>Title Text</a:t>
            </a:r>
          </a:p>
        </p:txBody>
      </p:sp>
      <p:sp>
        <p:nvSpPr>
          <p:cNvPr id="64"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729579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02325547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8" name="Title Text"/>
          <p:cNvSpPr txBox="1">
            <a:spLocks noGrp="1"/>
          </p:cNvSpPr>
          <p:nvPr>
            <p:ph type="title"/>
          </p:nvPr>
        </p:nvSpPr>
        <p:spPr>
          <a:xfrm>
            <a:off x="609601" y="273050"/>
            <a:ext cx="4011087" cy="1162050"/>
          </a:xfrm>
          <a:prstGeom prst="rect">
            <a:avLst/>
          </a:prstGeom>
        </p:spPr>
        <p:txBody>
          <a:bodyPr lIns="45718" tIns="45718" rIns="45718" bIns="45718" anchor="b"/>
          <a:lstStyle>
            <a:lvl1pPr>
              <a:defRPr sz="2000" b="1" cap="none" spc="0">
                <a:solidFill>
                  <a:srgbClr val="000000"/>
                </a:solidFill>
              </a:defRPr>
            </a:lvl1pPr>
          </a:lstStyle>
          <a:p>
            <a:r>
              <a:t>Title Text</a:t>
            </a:r>
          </a:p>
        </p:txBody>
      </p:sp>
      <p:sp>
        <p:nvSpPr>
          <p:cNvPr id="79" name="Body Level One…"/>
          <p:cNvSpPr txBox="1">
            <a:spLocks noGrp="1"/>
          </p:cNvSpPr>
          <p:nvPr>
            <p:ph type="body" idx="1"/>
          </p:nvPr>
        </p:nvSpPr>
        <p:spPr>
          <a:xfrm>
            <a:off x="4766733" y="273051"/>
            <a:ext cx="6815667" cy="5853113"/>
          </a:xfrm>
          <a:prstGeom prst="rect">
            <a:avLst/>
          </a:prstGeom>
        </p:spPr>
        <p:txBody>
          <a:bodyPr/>
          <a:lstStyle>
            <a:lvl1pPr marL="342900" indent="-342900">
              <a:spcBef>
                <a:spcPts val="700"/>
              </a:spcBef>
              <a:buSzPct val="100000"/>
              <a:buFont typeface="Arial"/>
              <a:buChar char="•"/>
              <a:defRPr sz="3200">
                <a:solidFill>
                  <a:srgbClr val="000000"/>
                </a:solidFill>
              </a:defRPr>
            </a:lvl1pPr>
            <a:lvl2pPr marL="783771" indent="-326571">
              <a:spcBef>
                <a:spcPts val="700"/>
              </a:spcBef>
              <a:buSzPct val="100000"/>
              <a:buFont typeface="Arial"/>
              <a:buChar char="–"/>
              <a:defRPr sz="3200">
                <a:solidFill>
                  <a:srgbClr val="000000"/>
                </a:solidFill>
              </a:defRPr>
            </a:lvl2pPr>
            <a:lvl3pPr marL="1219200" indent="-304800">
              <a:spcBef>
                <a:spcPts val="700"/>
              </a:spcBef>
              <a:buSzPct val="100000"/>
              <a:buFont typeface="Arial"/>
              <a:buChar char="•"/>
              <a:defRPr sz="3200">
                <a:solidFill>
                  <a:srgbClr val="000000"/>
                </a:solidFill>
              </a:defRPr>
            </a:lvl3pPr>
            <a:lvl4pPr marL="1737360" indent="-365760">
              <a:spcBef>
                <a:spcPts val="700"/>
              </a:spcBef>
              <a:buSzPct val="100000"/>
              <a:buFont typeface="Arial"/>
              <a:buChar char="–"/>
              <a:defRPr sz="3200">
                <a:solidFill>
                  <a:srgbClr val="000000"/>
                </a:solidFill>
              </a:defRPr>
            </a:lvl4pPr>
            <a:lvl5pPr marL="2194560" indent="-365760">
              <a:spcBef>
                <a:spcPts val="700"/>
              </a:spcBef>
              <a:buFont typeface="Arial"/>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80" name="Text Placeholder 3"/>
          <p:cNvSpPr>
            <a:spLocks noGrp="1"/>
          </p:cNvSpPr>
          <p:nvPr>
            <p:ph type="body" sz="half" idx="13"/>
          </p:nvPr>
        </p:nvSpPr>
        <p:spPr>
          <a:xfrm>
            <a:off x="609597" y="1435101"/>
            <a:ext cx="4011088" cy="4691063"/>
          </a:xfrm>
          <a:prstGeom prst="rect">
            <a:avLst/>
          </a:prstGeom>
        </p:spPr>
        <p:txBody>
          <a:bodyPr/>
          <a:lstStyle/>
          <a:p>
            <a:endParaRPr/>
          </a:p>
        </p:txBody>
      </p:sp>
      <p:sp>
        <p:nvSpPr>
          <p:cNvPr id="81"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72556231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2389717" y="4800600"/>
            <a:ext cx="7315203" cy="566738"/>
          </a:xfrm>
          <a:prstGeom prst="rect">
            <a:avLst/>
          </a:prstGeom>
        </p:spPr>
        <p:txBody>
          <a:bodyPr lIns="45718" tIns="45718" rIns="45718" bIns="45718" anchor="b"/>
          <a:lstStyle>
            <a:lvl1pPr>
              <a:defRPr sz="2000" b="1" cap="none" spc="0">
                <a:solidFill>
                  <a:srgbClr val="000000"/>
                </a:solidFill>
              </a:defRPr>
            </a:lvl1pPr>
          </a:lstStyle>
          <a:p>
            <a:r>
              <a:t>Title Text</a:t>
            </a:r>
          </a:p>
        </p:txBody>
      </p:sp>
      <p:sp>
        <p:nvSpPr>
          <p:cNvPr id="89" name="Picture Placeholder 2"/>
          <p:cNvSpPr>
            <a:spLocks noGrp="1"/>
          </p:cNvSpPr>
          <p:nvPr>
            <p:ph type="pic" sz="half" idx="13"/>
          </p:nvPr>
        </p:nvSpPr>
        <p:spPr>
          <a:xfrm>
            <a:off x="2389717" y="612775"/>
            <a:ext cx="7315203" cy="4114800"/>
          </a:xfrm>
          <a:prstGeom prst="rect">
            <a:avLst/>
          </a:prstGeom>
        </p:spPr>
        <p:txBody>
          <a:bodyPr lIns="91439" tIns="45719" rIns="91439" bIns="45719">
            <a:noAutofit/>
          </a:bodyPr>
          <a:lstStyle/>
          <a:p>
            <a:endParaRPr dirty="0"/>
          </a:p>
        </p:txBody>
      </p:sp>
      <p:sp>
        <p:nvSpPr>
          <p:cNvPr id="90" name="Body Level One…"/>
          <p:cNvSpPr txBox="1">
            <a:spLocks noGrp="1"/>
          </p:cNvSpPr>
          <p:nvPr>
            <p:ph type="body" sz="quarter" idx="1"/>
          </p:nvPr>
        </p:nvSpPr>
        <p:spPr>
          <a:xfrm>
            <a:off x="2389717" y="5367337"/>
            <a:ext cx="7315203" cy="804864"/>
          </a:xfrm>
          <a:prstGeom prst="rect">
            <a:avLst/>
          </a:prstGeom>
        </p:spPr>
        <p:txBody>
          <a:bodyPr/>
          <a:lstStyle>
            <a:lvl1pPr>
              <a:spcBef>
                <a:spcPts val="300"/>
              </a:spcBef>
              <a:defRPr sz="1400">
                <a:solidFill>
                  <a:srgbClr val="000000"/>
                </a:solidFill>
              </a:defRPr>
            </a:lvl1pPr>
            <a:lvl2pPr>
              <a:spcBef>
                <a:spcPts val="300"/>
              </a:spcBef>
              <a:defRPr sz="1400">
                <a:solidFill>
                  <a:srgbClr val="000000"/>
                </a:solidFill>
              </a:defRPr>
            </a:lvl2pPr>
            <a:lvl3pPr>
              <a:spcBef>
                <a:spcPts val="300"/>
              </a:spcBef>
              <a:defRPr sz="1400">
                <a:solidFill>
                  <a:srgbClr val="000000"/>
                </a:solidFill>
              </a:defRPr>
            </a:lvl3pPr>
            <a:lvl4pPr marL="0" indent="0">
              <a:spcBef>
                <a:spcPts val="300"/>
              </a:spcBef>
              <a:buSzTx/>
              <a:buNone/>
              <a:defRPr sz="1400">
                <a:solidFill>
                  <a:srgbClr val="000000"/>
                </a:solidFill>
              </a:defRPr>
            </a:lvl4pPr>
            <a:lvl5pPr marL="0" indent="0">
              <a:spcBef>
                <a:spcPts val="300"/>
              </a:spcBef>
              <a:buSz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9243108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13"/>
          <a:stretch>
            <a:fillRect/>
          </a:stretch>
        </p:blipFill>
        <p:spPr>
          <a:xfrm>
            <a:off x="-14857" y="-11142"/>
            <a:ext cx="12257028" cy="6894580"/>
          </a:xfrm>
          <a:prstGeom prst="rect">
            <a:avLst/>
          </a:prstGeom>
          <a:ln w="12700">
            <a:miter lim="400000"/>
          </a:ln>
        </p:spPr>
      </p:pic>
      <p:pic>
        <p:nvPicPr>
          <p:cNvPr id="3" name="Picture 6" descr="Picture 6"/>
          <p:cNvPicPr>
            <a:picLocks noChangeAspect="1"/>
          </p:cNvPicPr>
          <p:nvPr/>
        </p:nvPicPr>
        <p:blipFill>
          <a:blip r:embed="rId14"/>
          <a:stretch>
            <a:fillRect/>
          </a:stretch>
        </p:blipFill>
        <p:spPr>
          <a:xfrm>
            <a:off x="9690660" y="6336804"/>
            <a:ext cx="2154597" cy="527409"/>
          </a:xfrm>
          <a:prstGeom prst="rect">
            <a:avLst/>
          </a:prstGeom>
          <a:ln w="12700">
            <a:miter lim="400000"/>
          </a:ln>
        </p:spPr>
      </p:pic>
      <p:sp>
        <p:nvSpPr>
          <p:cNvPr id="4" name="Straight Connector 7"/>
          <p:cNvSpPr/>
          <p:nvPr/>
        </p:nvSpPr>
        <p:spPr>
          <a:xfrm>
            <a:off x="-14855" y="6336803"/>
            <a:ext cx="12257028" cy="2"/>
          </a:xfrm>
          <a:prstGeom prst="line">
            <a:avLst/>
          </a:prstGeom>
          <a:ln w="12700">
            <a:solidFill>
              <a:srgbClr val="808080"/>
            </a:solidFill>
          </a:ln>
        </p:spPr>
        <p:txBody>
          <a:bodyPr lIns="45718" tIns="45718" rIns="45718" bIns="45718"/>
          <a:lstStyle/>
          <a:p>
            <a:endParaRPr sz="1800" dirty="0"/>
          </a:p>
        </p:txBody>
      </p:sp>
      <p:pic>
        <p:nvPicPr>
          <p:cNvPr id="5" name="Picture 4" descr="Picture 4"/>
          <p:cNvPicPr>
            <a:picLocks noChangeAspect="1"/>
          </p:cNvPicPr>
          <p:nvPr/>
        </p:nvPicPr>
        <p:blipFill>
          <a:blip r:embed="rId15"/>
          <a:stretch>
            <a:fillRect/>
          </a:stretch>
        </p:blipFill>
        <p:spPr>
          <a:xfrm>
            <a:off x="154112" y="6433872"/>
            <a:ext cx="4144117" cy="342228"/>
          </a:xfrm>
          <a:prstGeom prst="rect">
            <a:avLst/>
          </a:prstGeom>
          <a:ln w="12700">
            <a:miter lim="400000"/>
          </a:ln>
        </p:spPr>
      </p:pic>
      <p:sp>
        <p:nvSpPr>
          <p:cNvPr id="6" name="Slide Number"/>
          <p:cNvSpPr txBox="1">
            <a:spLocks noGrp="1"/>
          </p:cNvSpPr>
          <p:nvPr>
            <p:ph type="sldNum" sz="quarter" idx="2"/>
          </p:nvPr>
        </p:nvSpPr>
        <p:spPr>
          <a:xfrm>
            <a:off x="11656307" y="6013223"/>
            <a:ext cx="374457" cy="369328"/>
          </a:xfrm>
          <a:prstGeom prst="rect">
            <a:avLst/>
          </a:prstGeom>
          <a:ln w="12700">
            <a:miter lim="400000"/>
          </a:ln>
        </p:spPr>
        <p:txBody>
          <a:bodyPr wrap="none" lIns="45718" tIns="45718" rIns="45718" bIns="45718" anchor="ctr">
            <a:spAutoFit/>
          </a:bodyPr>
          <a:lstStyle>
            <a:lvl1pPr>
              <a:defRPr>
                <a:latin typeface="Arial"/>
                <a:ea typeface="Arial"/>
                <a:cs typeface="Arial"/>
                <a:sym typeface="Arial"/>
              </a:defRPr>
            </a:lvl1pPr>
          </a:lstStyle>
          <a:p>
            <a:fld id="{86CB4B4D-7CA3-9044-876B-883B54F8677D}" type="slidenum">
              <a:t>‹#›</a:t>
            </a:fld>
            <a:endParaRPr dirty="0"/>
          </a:p>
        </p:txBody>
      </p:sp>
      <p:sp>
        <p:nvSpPr>
          <p:cNvPr id="7" name="Title Text"/>
          <p:cNvSpPr txBox="1">
            <a:spLocks noGrp="1"/>
          </p:cNvSpPr>
          <p:nvPr>
            <p:ph type="title"/>
          </p:nvPr>
        </p:nvSpPr>
        <p:spPr>
          <a:xfrm>
            <a:off x="609600" y="186717"/>
            <a:ext cx="10972800" cy="418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8" name="Body Level One…"/>
          <p:cNvSpPr txBox="1">
            <a:spLocks noGrp="1"/>
          </p:cNvSpPr>
          <p:nvPr>
            <p:ph type="body" idx="1"/>
          </p:nvPr>
        </p:nvSpPr>
        <p:spPr>
          <a:xfrm>
            <a:off x="945448" y="1272979"/>
            <a:ext cx="10302601" cy="4933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449529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5pPr>
      <a:lvl6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6pPr>
      <a:lvl7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7pPr>
      <a:lvl8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8pPr>
      <a:lvl9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9pPr>
    </p:titleStyle>
    <p:bodyStyle>
      <a:lvl1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595959"/>
          </a:solidFill>
          <a:uFillTx/>
          <a:latin typeface="Arial"/>
          <a:ea typeface="Arial"/>
          <a:cs typeface="Arial"/>
          <a:sym typeface="Arial"/>
        </a:defRPr>
      </a:lvl1pPr>
      <a:lvl2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595959"/>
          </a:solidFill>
          <a:uFillTx/>
          <a:latin typeface="Arial"/>
          <a:ea typeface="Arial"/>
          <a:cs typeface="Arial"/>
          <a:sym typeface="Arial"/>
        </a:defRPr>
      </a:lvl2pPr>
      <a:lvl3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595959"/>
          </a:solidFill>
          <a:uFillTx/>
          <a:latin typeface="Arial"/>
          <a:ea typeface="Arial"/>
          <a:cs typeface="Arial"/>
          <a:sym typeface="Arial"/>
        </a:defRPr>
      </a:lvl3pPr>
      <a:lvl4pPr marL="551328" marR="0" indent="-322728" algn="l" defTabSz="457200" rtl="0" latinLnBrk="0">
        <a:lnSpc>
          <a:spcPct val="100000"/>
        </a:lnSpc>
        <a:spcBef>
          <a:spcPts val="500"/>
        </a:spcBef>
        <a:spcAft>
          <a:spcPts val="0"/>
        </a:spcAft>
        <a:buClrTx/>
        <a:buSzPct val="75000"/>
        <a:buFontTx/>
        <a:buChar char="▪"/>
        <a:tabLst/>
        <a:defRPr sz="2400" b="0" i="0" u="none" strike="noStrike" cap="none" spc="0" baseline="0">
          <a:ln>
            <a:noFill/>
          </a:ln>
          <a:solidFill>
            <a:srgbClr val="595959"/>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1851" y="1544248"/>
            <a:ext cx="8652715" cy="1407668"/>
          </a:xfrm>
        </p:spPr>
        <p:txBody>
          <a:bodyPr>
            <a:normAutofit fontScale="90000"/>
          </a:bodyPr>
          <a:lstStyle/>
          <a:p>
            <a:r>
              <a:rPr lang="en-US" dirty="0"/>
              <a:t>TCHHN Joint Commission Disease Specific Care Certification programs	</a:t>
            </a:r>
          </a:p>
        </p:txBody>
      </p:sp>
      <p:sp>
        <p:nvSpPr>
          <p:cNvPr id="3" name="Subtitle 2"/>
          <p:cNvSpPr>
            <a:spLocks noGrp="1"/>
          </p:cNvSpPr>
          <p:nvPr>
            <p:ph type="subTitle" idx="1"/>
          </p:nvPr>
        </p:nvSpPr>
        <p:spPr>
          <a:xfrm>
            <a:off x="3028457" y="3214674"/>
            <a:ext cx="6400800" cy="2636448"/>
          </a:xfrm>
        </p:spPr>
        <p:txBody>
          <a:bodyPr/>
          <a:lstStyle/>
          <a:p>
            <a:r>
              <a:rPr lang="en-US" dirty="0"/>
              <a:t>Advanced Heart Failure </a:t>
            </a:r>
          </a:p>
          <a:p>
            <a:r>
              <a:rPr lang="en-US" dirty="0"/>
              <a:t>VAD </a:t>
            </a:r>
          </a:p>
          <a:p>
            <a:r>
              <a:rPr lang="en-US" dirty="0"/>
              <a:t>Palliative Care </a:t>
            </a:r>
          </a:p>
          <a:p>
            <a:r>
              <a:rPr lang="en-US" dirty="0"/>
              <a:t>Primary Stroke Care</a:t>
            </a:r>
          </a:p>
          <a:p>
            <a:r>
              <a:rPr lang="en-US" dirty="0"/>
              <a:t>Inpatient Diabetes Care</a:t>
            </a:r>
          </a:p>
        </p:txBody>
      </p:sp>
      <p:pic>
        <p:nvPicPr>
          <p:cNvPr id="4" name="Picture 3">
            <a:extLst>
              <a:ext uri="{FF2B5EF4-FFF2-40B4-BE49-F238E27FC236}">
                <a16:creationId xmlns:a16="http://schemas.microsoft.com/office/drawing/2014/main" id="{3D425689-F835-40CA-84B6-4223E85E1ADE}"/>
              </a:ext>
            </a:extLst>
          </p:cNvPr>
          <p:cNvPicPr>
            <a:picLocks noChangeAspect="1"/>
          </p:cNvPicPr>
          <p:nvPr/>
        </p:nvPicPr>
        <p:blipFill>
          <a:blip r:embed="rId2"/>
          <a:stretch>
            <a:fillRect/>
          </a:stretch>
        </p:blipFill>
        <p:spPr>
          <a:xfrm>
            <a:off x="479347" y="889103"/>
            <a:ext cx="1322808" cy="1310290"/>
          </a:xfrm>
          <a:prstGeom prst="rect">
            <a:avLst/>
          </a:prstGeom>
        </p:spPr>
      </p:pic>
    </p:spTree>
    <p:extLst>
      <p:ext uri="{BB962C8B-B14F-4D97-AF65-F5344CB8AC3E}">
        <p14:creationId xmlns:p14="http://schemas.microsoft.com/office/powerpoint/2010/main" val="145464675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D2C8-3708-4FCE-B580-26925FBF666F}"/>
              </a:ext>
            </a:extLst>
          </p:cNvPr>
          <p:cNvSpPr>
            <a:spLocks noGrp="1"/>
          </p:cNvSpPr>
          <p:nvPr>
            <p:ph type="title"/>
          </p:nvPr>
        </p:nvSpPr>
        <p:spPr/>
        <p:txBody>
          <a:bodyPr/>
          <a:lstStyle/>
          <a:p>
            <a:r>
              <a:rPr lang="en-US" dirty="0"/>
              <a:t>INTRAVENOUS FLUIDS CLINICAL PRACTICE GUIDELINES</a:t>
            </a:r>
          </a:p>
        </p:txBody>
      </p:sp>
      <p:sp>
        <p:nvSpPr>
          <p:cNvPr id="3" name="Content Placeholder 2">
            <a:extLst>
              <a:ext uri="{FF2B5EF4-FFF2-40B4-BE49-F238E27FC236}">
                <a16:creationId xmlns:a16="http://schemas.microsoft.com/office/drawing/2014/main" id="{97BD8C07-F260-49C8-9ED2-FA204D3293B2}"/>
              </a:ext>
            </a:extLst>
          </p:cNvPr>
          <p:cNvSpPr>
            <a:spLocks noGrp="1"/>
          </p:cNvSpPr>
          <p:nvPr>
            <p:ph idx="13"/>
          </p:nvPr>
        </p:nvSpPr>
        <p:spPr>
          <a:xfrm>
            <a:off x="493987" y="998483"/>
            <a:ext cx="10754060" cy="5207956"/>
          </a:xfrm>
        </p:spPr>
        <p:txBody>
          <a:bodyPr>
            <a:normAutofit fontScale="92500" lnSpcReduction="20000"/>
          </a:bodyPr>
          <a:lstStyle/>
          <a:p>
            <a:r>
              <a:rPr lang="en-US" dirty="0"/>
              <a:t>•	Patients presenting with acute ischemic stroke are predominantly either euvolemic or hypovolemic</a:t>
            </a:r>
          </a:p>
          <a:p>
            <a:r>
              <a:rPr lang="en-US" dirty="0"/>
              <a:t>•	Hypovolemia may predispose to hypoperfusion and exacerbate the ischemic brain injury, cause renal impairment, and potentiate thrombosis. Hypervolemia may exacerbate ischemic brain edema and increase stress on the myocardium. Thus, euvolemia is desirable</a:t>
            </a:r>
          </a:p>
          <a:p>
            <a:r>
              <a:rPr lang="en-US" dirty="0"/>
              <a:t>•	For patients who are euvolemic at presentation, clinicians should initiate maintenance intravenous fluids</a:t>
            </a:r>
          </a:p>
          <a:p>
            <a:r>
              <a:rPr lang="en-US" dirty="0"/>
              <a:t>•	A substantial proportion of hypotonic solutions, such as 5% dextrose (after the glucose is metabolized) or 0.45% saline, is distributed into the intracellular spaces and may exacerbate ischemic brain edema. Isotonic solutions such as 0.9% saline are more evenly distributed into the extracellular spaces (interstitial and intravascular) and may be better for patients with acute ischemic stroke</a:t>
            </a:r>
          </a:p>
          <a:p>
            <a:r>
              <a:rPr lang="en-US" dirty="0"/>
              <a:t>•	Hypovolemia should be corrected with intravenous normal saline, and cardiac arrhythmias that might be reducing cardiac output should be corrected</a:t>
            </a:r>
          </a:p>
          <a:p>
            <a:r>
              <a:rPr lang="en-US" dirty="0"/>
              <a:t>•	If a different fluid is selected to treat the patient the provider must document in the EMR the reason for the change of fluids</a:t>
            </a:r>
          </a:p>
          <a:p>
            <a:endParaRPr lang="en-US" dirty="0"/>
          </a:p>
        </p:txBody>
      </p:sp>
    </p:spTree>
    <p:extLst>
      <p:ext uri="{BB962C8B-B14F-4D97-AF65-F5344CB8AC3E}">
        <p14:creationId xmlns:p14="http://schemas.microsoft.com/office/powerpoint/2010/main" val="179698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37FF-AA44-453A-BB72-44C3695143B2}"/>
              </a:ext>
            </a:extLst>
          </p:cNvPr>
          <p:cNvSpPr>
            <a:spLocks noGrp="1"/>
          </p:cNvSpPr>
          <p:nvPr>
            <p:ph type="title"/>
          </p:nvPr>
        </p:nvSpPr>
        <p:spPr>
          <a:xfrm>
            <a:off x="609600" y="186718"/>
            <a:ext cx="10972800" cy="418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rtlCol="0" anchor="t">
            <a:normAutofit/>
          </a:bodyPr>
          <a:lstStyle/>
          <a:p>
            <a:pPr>
              <a:defRPr/>
            </a:pPr>
            <a:r>
              <a:rPr lang="en-US" dirty="0"/>
              <a:t>Inpatient Diabetes Program Specifics</a:t>
            </a:r>
          </a:p>
        </p:txBody>
      </p:sp>
      <p:graphicFrame>
        <p:nvGraphicFramePr>
          <p:cNvPr id="13" name="Content Placeholder 8">
            <a:extLst>
              <a:ext uri="{FF2B5EF4-FFF2-40B4-BE49-F238E27FC236}">
                <a16:creationId xmlns:a16="http://schemas.microsoft.com/office/drawing/2014/main" id="{4CDEF5BD-7160-4701-ACF2-6834FA99E1F7}"/>
              </a:ext>
            </a:extLst>
          </p:cNvPr>
          <p:cNvGraphicFramePr>
            <a:graphicFrameLocks noGrp="1"/>
          </p:cNvGraphicFramePr>
          <p:nvPr>
            <p:ph idx="13"/>
            <p:extLst>
              <p:ext uri="{D42A27DB-BD31-4B8C-83A1-F6EECF244321}">
                <p14:modId xmlns:p14="http://schemas.microsoft.com/office/powerpoint/2010/main" val="4001000480"/>
              </p:ext>
            </p:extLst>
          </p:nvPr>
        </p:nvGraphicFramePr>
        <p:xfrm>
          <a:off x="609600" y="840828"/>
          <a:ext cx="11077903" cy="533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1019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Certification Program Components</a:t>
            </a:r>
          </a:p>
        </p:txBody>
      </p:sp>
      <p:graphicFrame>
        <p:nvGraphicFramePr>
          <p:cNvPr id="4" name="Diagram 3">
            <a:extLst>
              <a:ext uri="{FF2B5EF4-FFF2-40B4-BE49-F238E27FC236}">
                <a16:creationId xmlns:a16="http://schemas.microsoft.com/office/drawing/2014/main" id="{E0FE7D80-4342-4CE3-82CA-49AB0BBCBDBE}"/>
              </a:ext>
            </a:extLst>
          </p:cNvPr>
          <p:cNvGraphicFramePr/>
          <p:nvPr>
            <p:extLst>
              <p:ext uri="{D42A27DB-BD31-4B8C-83A1-F6EECF244321}">
                <p14:modId xmlns:p14="http://schemas.microsoft.com/office/powerpoint/2010/main" val="412019580"/>
              </p:ext>
            </p:extLst>
          </p:nvPr>
        </p:nvGraphicFramePr>
        <p:xfrm>
          <a:off x="785308" y="978946"/>
          <a:ext cx="9692640" cy="5217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0684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p:cNvSpPr txBox="1">
            <a:spLocks noGrp="1"/>
          </p:cNvSpPr>
          <p:nvPr>
            <p:ph type="title"/>
          </p:nvPr>
        </p:nvSpPr>
        <p:spPr>
          <a:xfrm>
            <a:off x="1" y="1"/>
            <a:ext cx="12192000" cy="324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nchor="t">
            <a:normAutofit fontScale="90000"/>
          </a:bodyPr>
          <a:lstStyle/>
          <a:p>
            <a:pPr algn="ctr"/>
            <a:r>
              <a:rPr lang="en-US" b="1" dirty="0">
                <a:solidFill>
                  <a:schemeClr val="tx1"/>
                </a:solidFill>
              </a:rPr>
              <a:t>Advanced Heart Failure Program requirements</a:t>
            </a:r>
            <a:endParaRPr b="1" dirty="0">
              <a:solidFill>
                <a:schemeClr val="tx1"/>
              </a:solidFill>
            </a:endParaRPr>
          </a:p>
        </p:txBody>
      </p:sp>
      <p:sp>
        <p:nvSpPr>
          <p:cNvPr id="116" name="Slide Number Placeholder 2" hidden="1"/>
          <p:cNvSpPr txBox="1">
            <a:spLocks noGrp="1"/>
          </p:cNvSpPr>
          <p:nvPr>
            <p:ph type="sldNum" sz="quarter" idx="4294967295"/>
          </p:nvPr>
        </p:nvSpPr>
        <p:spPr>
          <a:xfrm>
            <a:off x="10294734" y="6059389"/>
            <a:ext cx="177289" cy="27699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r">
              <a:defRPr sz="1200">
                <a:solidFill>
                  <a:srgbClr val="888888"/>
                </a:solidFill>
              </a:defRPr>
            </a:lvl1pPr>
          </a:lstStyle>
          <a:p>
            <a:pPr defTabSz="457200" hangingPunct="0">
              <a:spcAft>
                <a:spcPts val="600"/>
              </a:spcAft>
            </a:pPr>
            <a:fld id="{86CB4B4D-7CA3-9044-876B-883B54F8677D}" type="slidenum">
              <a:rPr kern="0"/>
              <a:pPr defTabSz="457200" hangingPunct="0">
                <a:spcAft>
                  <a:spcPts val="600"/>
                </a:spcAft>
              </a:pPr>
              <a:t>3</a:t>
            </a:fld>
            <a:endParaRPr kern="0" dirty="0"/>
          </a:p>
        </p:txBody>
      </p:sp>
      <p:graphicFrame>
        <p:nvGraphicFramePr>
          <p:cNvPr id="120" name="Body">
            <a:extLst>
              <a:ext uri="{FF2B5EF4-FFF2-40B4-BE49-F238E27FC236}">
                <a16:creationId xmlns:a16="http://schemas.microsoft.com/office/drawing/2014/main" id="{4D5E63D8-1E5A-45EB-9137-9E3FF0963201}"/>
              </a:ext>
            </a:extLst>
          </p:cNvPr>
          <p:cNvGraphicFramePr/>
          <p:nvPr/>
        </p:nvGraphicFramePr>
        <p:xfrm>
          <a:off x="683864" y="653749"/>
          <a:ext cx="11285316" cy="5093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A83E78F-F89C-4726-9D13-7F310AA5DDF2}"/>
              </a:ext>
            </a:extLst>
          </p:cNvPr>
          <p:cNvSpPr txBox="1"/>
          <p:nvPr/>
        </p:nvSpPr>
        <p:spPr>
          <a:xfrm>
            <a:off x="2783820" y="5447584"/>
            <a:ext cx="4708976" cy="892552"/>
          </a:xfrm>
          <a:prstGeom prst="rect">
            <a:avLst/>
          </a:prstGeom>
          <a:noFill/>
        </p:spPr>
        <p:txBody>
          <a:bodyPr wrap="square" lIns="91440" tIns="45720" rIns="91440" bIns="45720" rtlCol="0" anchor="t">
            <a:spAutoFit/>
          </a:bodyPr>
          <a:lstStyle/>
          <a:p>
            <a:endParaRPr lang="en-US" dirty="0"/>
          </a:p>
          <a:p>
            <a:r>
              <a:rPr lang="en-US" sz="1600" dirty="0"/>
              <a:t>Call the Heart Link Coordinators with any questions at </a:t>
            </a:r>
            <a:endParaRPr lang="en-US" sz="1600" b="1" dirty="0">
              <a:solidFill>
                <a:srgbClr val="FF0000"/>
              </a:solidFill>
              <a:cs typeface="Calibri"/>
            </a:endParaRPr>
          </a:p>
          <a:p>
            <a:endParaRPr lang="en-US" dirty="0"/>
          </a:p>
        </p:txBody>
      </p:sp>
      <p:sp>
        <p:nvSpPr>
          <p:cNvPr id="2" name="TextBox 1">
            <a:extLst>
              <a:ext uri="{FF2B5EF4-FFF2-40B4-BE49-F238E27FC236}">
                <a16:creationId xmlns:a16="http://schemas.microsoft.com/office/drawing/2014/main" id="{68CFE496-FE95-482A-9EA0-89BD7218DBED}"/>
              </a:ext>
            </a:extLst>
          </p:cNvPr>
          <p:cNvSpPr txBox="1"/>
          <p:nvPr/>
        </p:nvSpPr>
        <p:spPr>
          <a:xfrm>
            <a:off x="1636754" y="284417"/>
            <a:ext cx="8743379" cy="369332"/>
          </a:xfrm>
          <a:prstGeom prst="rect">
            <a:avLst/>
          </a:prstGeom>
          <a:noFill/>
        </p:spPr>
        <p:txBody>
          <a:bodyPr wrap="square" rtlCol="0">
            <a:spAutoFit/>
          </a:bodyPr>
          <a:lstStyle/>
          <a:p>
            <a:r>
              <a:rPr lang="en-US" i="1" dirty="0"/>
              <a:t>Updated 2022 AHA/ACC/HFSA Clinical Practice Guidelines for Management of Heart Failure</a:t>
            </a:r>
          </a:p>
        </p:txBody>
      </p:sp>
      <p:pic>
        <p:nvPicPr>
          <p:cNvPr id="294" name="Picture 294" descr="Logo, company name&#10;&#10;Description automatically generated">
            <a:extLst>
              <a:ext uri="{FF2B5EF4-FFF2-40B4-BE49-F238E27FC236}">
                <a16:creationId xmlns:a16="http://schemas.microsoft.com/office/drawing/2014/main" id="{03383429-208A-2FC8-9F32-1A1227FADD2D}"/>
              </a:ext>
            </a:extLst>
          </p:cNvPr>
          <p:cNvPicPr>
            <a:picLocks noChangeAspect="1"/>
          </p:cNvPicPr>
          <p:nvPr/>
        </p:nvPicPr>
        <p:blipFill>
          <a:blip r:embed="rId7"/>
          <a:stretch>
            <a:fillRect/>
          </a:stretch>
        </p:blipFill>
        <p:spPr>
          <a:xfrm>
            <a:off x="4838017" y="6076342"/>
            <a:ext cx="904875" cy="61912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624F-40AA-4B85-9A8E-779D7CDCE4B4}"/>
              </a:ext>
            </a:extLst>
          </p:cNvPr>
          <p:cNvSpPr>
            <a:spLocks noGrp="1"/>
          </p:cNvSpPr>
          <p:nvPr>
            <p:ph type="title"/>
          </p:nvPr>
        </p:nvSpPr>
        <p:spPr>
          <a:xfrm>
            <a:off x="609600" y="0"/>
            <a:ext cx="10972800" cy="644893"/>
          </a:xfrm>
        </p:spPr>
        <p:txBody>
          <a:bodyPr>
            <a:normAutofit fontScale="90000"/>
          </a:bodyPr>
          <a:lstStyle/>
          <a:p>
            <a:pPr algn="ctr"/>
            <a:r>
              <a:rPr lang="en-US" sz="3100" b="1" dirty="0">
                <a:solidFill>
                  <a:schemeClr val="tx1"/>
                </a:solidFill>
              </a:rPr>
              <a:t>GDMT reduced ejection fraction</a:t>
            </a:r>
            <a:br>
              <a:rPr lang="en-US" sz="1300" b="1" i="1" dirty="0">
                <a:solidFill>
                  <a:schemeClr val="tx1"/>
                </a:solidFill>
              </a:rPr>
            </a:br>
            <a:r>
              <a:rPr lang="en-US" sz="1800" b="1" i="1" dirty="0">
                <a:solidFill>
                  <a:schemeClr val="tx1"/>
                </a:solidFill>
              </a:rPr>
              <a:t>Updated 2022 AHA/ACC/HFSA Clinical </a:t>
            </a:r>
            <a:r>
              <a:rPr lang="en-US" sz="1800" b="1" dirty="0">
                <a:solidFill>
                  <a:schemeClr val="tx1"/>
                </a:solidFill>
              </a:rPr>
              <a:t>Practice</a:t>
            </a:r>
            <a:r>
              <a:rPr lang="en-US" sz="1800" b="1" i="1" dirty="0">
                <a:solidFill>
                  <a:schemeClr val="tx1"/>
                </a:solidFill>
              </a:rPr>
              <a:t> Guidelines for Management of Heart Failure </a:t>
            </a:r>
            <a:endParaRPr lang="en-US" sz="1800" dirty="0">
              <a:solidFill>
                <a:schemeClr val="tx1"/>
              </a:solidFill>
            </a:endParaRPr>
          </a:p>
        </p:txBody>
      </p:sp>
      <p:pic>
        <p:nvPicPr>
          <p:cNvPr id="9" name="Picture 6" descr="Figure 6.">
            <a:extLst>
              <a:ext uri="{FF2B5EF4-FFF2-40B4-BE49-F238E27FC236}">
                <a16:creationId xmlns:a16="http://schemas.microsoft.com/office/drawing/2014/main" id="{EF3860BF-1491-4837-B8BF-EEDE737AFE31}"/>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1809055" y="1135781"/>
            <a:ext cx="8155882" cy="517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0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01EC-089E-4F9D-84ED-E3E5070457EB}"/>
              </a:ext>
            </a:extLst>
          </p:cNvPr>
          <p:cNvSpPr>
            <a:spLocks noGrp="1"/>
          </p:cNvSpPr>
          <p:nvPr>
            <p:ph type="title"/>
          </p:nvPr>
        </p:nvSpPr>
        <p:spPr>
          <a:xfrm>
            <a:off x="609600" y="77883"/>
            <a:ext cx="10972800" cy="573678"/>
          </a:xfrm>
        </p:spPr>
        <p:txBody>
          <a:bodyPr>
            <a:normAutofit fontScale="90000"/>
          </a:bodyPr>
          <a:lstStyle/>
          <a:p>
            <a:pPr algn="ctr"/>
            <a:r>
              <a:rPr lang="en-US" sz="2700" b="1" dirty="0">
                <a:solidFill>
                  <a:schemeClr val="tx1"/>
                </a:solidFill>
              </a:rPr>
              <a:t>GDMT moderately reduced and preserved ejection fraction </a:t>
            </a:r>
            <a:br>
              <a:rPr lang="en-US" dirty="0"/>
            </a:br>
            <a:r>
              <a:rPr lang="en-US" sz="1800" b="1" i="1" dirty="0">
                <a:solidFill>
                  <a:schemeClr val="tx1"/>
                </a:solidFill>
              </a:rPr>
              <a:t>Updated 2022 AHA/ACC/HFSA Clinical Practice Guidelines for Management of Heart Failure</a:t>
            </a:r>
            <a:br>
              <a:rPr lang="en-US" sz="1800" i="1" dirty="0"/>
            </a:br>
            <a:endParaRPr lang="en-US" sz="1800" dirty="0"/>
          </a:p>
        </p:txBody>
      </p:sp>
      <p:pic>
        <p:nvPicPr>
          <p:cNvPr id="2050" name="Picture 2" descr="Figure 11.">
            <a:extLst>
              <a:ext uri="{FF2B5EF4-FFF2-40B4-BE49-F238E27FC236}">
                <a16:creationId xmlns:a16="http://schemas.microsoft.com/office/drawing/2014/main" id="{5E9A3812-9EA1-4EB2-B9E5-C36261293034}"/>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609600" y="1002715"/>
            <a:ext cx="4253023" cy="46198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12.">
            <a:extLst>
              <a:ext uri="{FF2B5EF4-FFF2-40B4-BE49-F238E27FC236}">
                <a16:creationId xmlns:a16="http://schemas.microsoft.com/office/drawing/2014/main" id="{A04D91FF-57CA-4B57-B718-E16ADDDA7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579" y="1002714"/>
            <a:ext cx="4623232" cy="461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3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A188-F8AF-43CA-832E-C0BF9DE3DFC6}"/>
              </a:ext>
            </a:extLst>
          </p:cNvPr>
          <p:cNvSpPr>
            <a:spLocks noGrp="1"/>
          </p:cNvSpPr>
          <p:nvPr>
            <p:ph type="title"/>
          </p:nvPr>
        </p:nvSpPr>
        <p:spPr/>
        <p:txBody>
          <a:bodyPr>
            <a:normAutofit fontScale="90000"/>
          </a:bodyPr>
          <a:lstStyle/>
          <a:p>
            <a:r>
              <a:rPr lang="en-US" dirty="0"/>
              <a:t>LEFT VENTRICULAR ASSIST DEVICE (LVAD) PROGRAM SPECIFICS </a:t>
            </a:r>
          </a:p>
        </p:txBody>
      </p:sp>
      <p:graphicFrame>
        <p:nvGraphicFramePr>
          <p:cNvPr id="4" name="Content Placeholder 3">
            <a:extLst>
              <a:ext uri="{FF2B5EF4-FFF2-40B4-BE49-F238E27FC236}">
                <a16:creationId xmlns:a16="http://schemas.microsoft.com/office/drawing/2014/main" id="{CDD9CDC7-15D2-4405-87A1-2E8D0A9A66C2}"/>
              </a:ext>
            </a:extLst>
          </p:cNvPr>
          <p:cNvGraphicFramePr>
            <a:graphicFrameLocks noGrp="1"/>
          </p:cNvGraphicFramePr>
          <p:nvPr>
            <p:ph idx="13"/>
          </p:nvPr>
        </p:nvGraphicFramePr>
        <p:xfrm>
          <a:off x="409575" y="833795"/>
          <a:ext cx="11172825" cy="837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B936C49-00AD-4B6A-A8C8-8408130F1847}"/>
              </a:ext>
            </a:extLst>
          </p:cNvPr>
          <p:cNvSpPr/>
          <p:nvPr/>
        </p:nvSpPr>
        <p:spPr>
          <a:xfrm>
            <a:off x="409575" y="1684975"/>
            <a:ext cx="11172825" cy="4647426"/>
          </a:xfrm>
          <a:prstGeom prst="rect">
            <a:avLst/>
          </a:prstGeom>
        </p:spPr>
        <p:txBody>
          <a:bodyPr wrap="square">
            <a:spAutoFit/>
          </a:bodyPr>
          <a:lstStyle/>
          <a:p>
            <a:pPr>
              <a:defRPr/>
            </a:pPr>
            <a:r>
              <a:rPr lang="en-US" sz="1600" dirty="0">
                <a:solidFill>
                  <a:schemeClr val="tx1">
                    <a:lumMod val="65000"/>
                    <a:lumOff val="35000"/>
                  </a:schemeClr>
                </a:solidFill>
              </a:rPr>
              <a:t>Indications for LVAD therapy include:</a:t>
            </a:r>
          </a:p>
          <a:p>
            <a:pPr marL="285750" indent="-285750">
              <a:buFont typeface="Arial" panose="020B0604020202020204" pitchFamily="34" charset="0"/>
              <a:buChar char="•"/>
              <a:defRPr/>
            </a:pPr>
            <a:r>
              <a:rPr lang="en-US" sz="1600" dirty="0">
                <a:solidFill>
                  <a:schemeClr val="tx1">
                    <a:lumMod val="65000"/>
                    <a:lumOff val="35000"/>
                  </a:schemeClr>
                </a:solidFill>
              </a:rPr>
              <a:t>Bridge to Transplant (BTT) / short-term: supports heart function while patient is awaiting a heart transplant</a:t>
            </a:r>
          </a:p>
          <a:p>
            <a:pPr marL="285750" indent="-285750">
              <a:buFont typeface="Arial" panose="020B0604020202020204" pitchFamily="34" charset="0"/>
              <a:buChar char="•"/>
              <a:defRPr/>
            </a:pPr>
            <a:r>
              <a:rPr lang="en-US" sz="1600" dirty="0">
                <a:solidFill>
                  <a:schemeClr val="tx1">
                    <a:lumMod val="65000"/>
                    <a:lumOff val="35000"/>
                  </a:schemeClr>
                </a:solidFill>
              </a:rPr>
              <a:t>Destination Therapy (DT) / long-term: therapy for patients that are not a candidate for heart transplant at the time of implant</a:t>
            </a:r>
          </a:p>
          <a:p>
            <a:pPr>
              <a:defRPr/>
            </a:pPr>
            <a:endParaRPr lang="en-US" sz="800" dirty="0">
              <a:solidFill>
                <a:schemeClr val="tx1">
                  <a:lumMod val="65000"/>
                  <a:lumOff val="35000"/>
                </a:schemeClr>
              </a:solidFill>
            </a:endParaRPr>
          </a:p>
          <a:p>
            <a:pPr>
              <a:defRPr/>
            </a:pPr>
            <a:r>
              <a:rPr lang="en-US" b="1" dirty="0">
                <a:solidFill>
                  <a:schemeClr val="tx1">
                    <a:lumMod val="65000"/>
                    <a:lumOff val="35000"/>
                  </a:schemeClr>
                </a:solidFill>
              </a:rPr>
              <a:t>When to refer to an advanced heart failure specialist:</a:t>
            </a:r>
            <a:endParaRPr lang="en-US" b="1" kern="0" dirty="0">
              <a:solidFill>
                <a:srgbClr val="4F81BD"/>
              </a:solidFill>
              <a:cs typeface="Arial"/>
              <a:sym typeface="Arial"/>
            </a:endParaRPr>
          </a:p>
          <a:p>
            <a:pPr lvl="0" defTabSz="457200">
              <a:defRPr/>
            </a:pPr>
            <a:r>
              <a:rPr lang="en-US" b="1" kern="0" dirty="0">
                <a:solidFill>
                  <a:schemeClr val="accent1"/>
                </a:solidFill>
                <a:cs typeface="Arial"/>
                <a:sym typeface="Arial"/>
              </a:rPr>
              <a:t>I </a:t>
            </a:r>
            <a:r>
              <a:rPr lang="en-US" b="1" kern="0" dirty="0">
                <a:solidFill>
                  <a:srgbClr val="4F81BD"/>
                </a:solidFill>
                <a:cs typeface="Arial"/>
                <a:sym typeface="Arial"/>
              </a:rPr>
              <a:t>	</a:t>
            </a:r>
            <a:r>
              <a:rPr lang="en-US" sz="1600" kern="0" dirty="0">
                <a:solidFill>
                  <a:srgbClr val="595959"/>
                </a:solidFill>
                <a:cs typeface="Arial"/>
                <a:sym typeface="Arial"/>
              </a:rPr>
              <a:t>IV Inotropes</a:t>
            </a:r>
          </a:p>
          <a:p>
            <a:pPr lvl="0" defTabSz="457200">
              <a:defRPr/>
            </a:pPr>
            <a:r>
              <a:rPr lang="en-US" b="1" kern="0" dirty="0">
                <a:solidFill>
                  <a:srgbClr val="A7A7A7"/>
                </a:solidFill>
                <a:cs typeface="Arial"/>
                <a:sym typeface="Arial"/>
              </a:rPr>
              <a:t>N</a:t>
            </a:r>
            <a:r>
              <a:rPr lang="en-US" b="1" kern="0" dirty="0">
                <a:solidFill>
                  <a:srgbClr val="595959"/>
                </a:solidFill>
                <a:cs typeface="Arial"/>
                <a:sym typeface="Arial"/>
              </a:rPr>
              <a:t> </a:t>
            </a:r>
            <a:r>
              <a:rPr lang="en-US" kern="0" dirty="0">
                <a:solidFill>
                  <a:srgbClr val="595959"/>
                </a:solidFill>
                <a:cs typeface="Arial"/>
                <a:sym typeface="Arial"/>
              </a:rPr>
              <a:t>	</a:t>
            </a:r>
            <a:r>
              <a:rPr lang="en-US" sz="1600" kern="0" dirty="0">
                <a:solidFill>
                  <a:srgbClr val="595959"/>
                </a:solidFill>
                <a:cs typeface="Arial"/>
                <a:sym typeface="Arial"/>
              </a:rPr>
              <a:t>NYHA IIIB/IV or persistently elevated natriuretic peptides</a:t>
            </a:r>
          </a:p>
          <a:p>
            <a:pPr lvl="0" defTabSz="457200">
              <a:defRPr/>
            </a:pPr>
            <a:r>
              <a:rPr lang="en-US" b="1" kern="0" dirty="0">
                <a:solidFill>
                  <a:srgbClr val="A7A7A7"/>
                </a:solidFill>
                <a:cs typeface="Arial"/>
                <a:sym typeface="Arial"/>
              </a:rPr>
              <a:t>E</a:t>
            </a:r>
            <a:r>
              <a:rPr lang="en-US" kern="0" dirty="0">
                <a:solidFill>
                  <a:srgbClr val="595959"/>
                </a:solidFill>
                <a:cs typeface="Arial"/>
                <a:sym typeface="Arial"/>
              </a:rPr>
              <a:t>	</a:t>
            </a:r>
            <a:r>
              <a:rPr lang="en-US" sz="1600" kern="0" dirty="0">
                <a:solidFill>
                  <a:srgbClr val="595959"/>
                </a:solidFill>
                <a:cs typeface="Arial"/>
                <a:sym typeface="Arial"/>
              </a:rPr>
              <a:t>End-organ dysfunction (liver, kidney, mental status)</a:t>
            </a:r>
          </a:p>
          <a:p>
            <a:pPr lvl="0" defTabSz="457200">
              <a:defRPr/>
            </a:pPr>
            <a:r>
              <a:rPr lang="en-US" b="1" kern="0" dirty="0">
                <a:solidFill>
                  <a:srgbClr val="A7A7A7"/>
                </a:solidFill>
                <a:cs typeface="Arial"/>
                <a:sym typeface="Arial"/>
              </a:rPr>
              <a:t>E</a:t>
            </a:r>
            <a:r>
              <a:rPr lang="en-US" kern="0" dirty="0">
                <a:solidFill>
                  <a:srgbClr val="595959"/>
                </a:solidFill>
                <a:cs typeface="Arial"/>
                <a:sym typeface="Arial"/>
              </a:rPr>
              <a:t>	</a:t>
            </a:r>
            <a:r>
              <a:rPr lang="en-US" sz="1600" kern="0" dirty="0">
                <a:solidFill>
                  <a:srgbClr val="595959"/>
                </a:solidFill>
                <a:cs typeface="Arial"/>
                <a:sym typeface="Arial"/>
              </a:rPr>
              <a:t>Ejection fraction ≤ 30%</a:t>
            </a:r>
          </a:p>
          <a:p>
            <a:pPr lvl="0" defTabSz="457200">
              <a:defRPr/>
            </a:pPr>
            <a:r>
              <a:rPr lang="en-US" b="1" kern="0" dirty="0">
                <a:solidFill>
                  <a:srgbClr val="A7A7A7"/>
                </a:solidFill>
                <a:cs typeface="Arial"/>
                <a:sym typeface="Arial"/>
              </a:rPr>
              <a:t>D</a:t>
            </a:r>
            <a:r>
              <a:rPr lang="en-US" kern="0" dirty="0">
                <a:solidFill>
                  <a:srgbClr val="595959"/>
                </a:solidFill>
                <a:cs typeface="Arial"/>
                <a:sym typeface="Arial"/>
              </a:rPr>
              <a:t> 	</a:t>
            </a:r>
            <a:r>
              <a:rPr lang="en-US" sz="1600" kern="0" dirty="0">
                <a:solidFill>
                  <a:srgbClr val="595959"/>
                </a:solidFill>
                <a:cs typeface="Arial"/>
                <a:sym typeface="Arial"/>
              </a:rPr>
              <a:t>Defibrillator shocks</a:t>
            </a:r>
          </a:p>
          <a:p>
            <a:pPr lvl="0" defTabSz="457200">
              <a:defRPr/>
            </a:pPr>
            <a:r>
              <a:rPr lang="en-US" b="1" kern="0" dirty="0">
                <a:solidFill>
                  <a:schemeClr val="accent1"/>
                </a:solidFill>
                <a:cs typeface="Arial"/>
                <a:sym typeface="Arial"/>
              </a:rPr>
              <a:t>H</a:t>
            </a:r>
            <a:r>
              <a:rPr lang="en-US" kern="0" dirty="0">
                <a:solidFill>
                  <a:srgbClr val="595959"/>
                </a:solidFill>
                <a:cs typeface="Arial"/>
                <a:sym typeface="Arial"/>
              </a:rPr>
              <a:t>	</a:t>
            </a:r>
            <a:r>
              <a:rPr lang="en-US" sz="1600" kern="0" dirty="0">
                <a:solidFill>
                  <a:srgbClr val="595959"/>
                </a:solidFill>
                <a:cs typeface="Arial"/>
                <a:sym typeface="Arial"/>
              </a:rPr>
              <a:t>Hospitalizations &gt; 1</a:t>
            </a:r>
          </a:p>
          <a:p>
            <a:pPr lvl="0" defTabSz="457200">
              <a:defRPr/>
            </a:pPr>
            <a:r>
              <a:rPr lang="en-US" b="1" kern="0" dirty="0">
                <a:solidFill>
                  <a:schemeClr val="accent1"/>
                </a:solidFill>
                <a:cs typeface="Arial"/>
                <a:sym typeface="Arial"/>
              </a:rPr>
              <a:t>E</a:t>
            </a:r>
            <a:r>
              <a:rPr lang="en-US" kern="0" dirty="0">
                <a:solidFill>
                  <a:schemeClr val="accent1"/>
                </a:solidFill>
                <a:cs typeface="Arial"/>
                <a:sym typeface="Arial"/>
              </a:rPr>
              <a:t>	</a:t>
            </a:r>
            <a:r>
              <a:rPr lang="en-US" sz="1600" kern="0" dirty="0">
                <a:solidFill>
                  <a:srgbClr val="595959"/>
                </a:solidFill>
                <a:cs typeface="Arial"/>
                <a:sym typeface="Arial"/>
              </a:rPr>
              <a:t>Edema despite escalating diuretics</a:t>
            </a:r>
          </a:p>
          <a:p>
            <a:pPr lvl="0" defTabSz="457200">
              <a:defRPr/>
            </a:pPr>
            <a:r>
              <a:rPr lang="en-US" b="1" kern="0" dirty="0">
                <a:solidFill>
                  <a:schemeClr val="accent1"/>
                </a:solidFill>
                <a:cs typeface="Arial"/>
                <a:sym typeface="Arial"/>
              </a:rPr>
              <a:t>L</a:t>
            </a:r>
            <a:r>
              <a:rPr lang="en-US" kern="0" dirty="0">
                <a:solidFill>
                  <a:schemeClr val="accent1"/>
                </a:solidFill>
                <a:cs typeface="Arial"/>
                <a:sym typeface="Arial"/>
              </a:rPr>
              <a:t>	</a:t>
            </a:r>
            <a:r>
              <a:rPr lang="en-US" sz="1600" kern="0" dirty="0">
                <a:solidFill>
                  <a:srgbClr val="595959"/>
                </a:solidFill>
                <a:cs typeface="Arial"/>
                <a:sym typeface="Arial"/>
              </a:rPr>
              <a:t>Low blood pressure, high heart rate</a:t>
            </a:r>
          </a:p>
          <a:p>
            <a:pPr lvl="0" defTabSz="457200">
              <a:defRPr/>
            </a:pPr>
            <a:r>
              <a:rPr lang="en-US" b="1" kern="0" dirty="0">
                <a:solidFill>
                  <a:schemeClr val="accent1"/>
                </a:solidFill>
                <a:cs typeface="Arial"/>
                <a:sym typeface="Arial"/>
              </a:rPr>
              <a:t>P</a:t>
            </a:r>
            <a:r>
              <a:rPr lang="en-US" kern="0" dirty="0">
                <a:solidFill>
                  <a:schemeClr val="accent1"/>
                </a:solidFill>
                <a:cs typeface="Arial"/>
                <a:sym typeface="Arial"/>
              </a:rPr>
              <a:t>	</a:t>
            </a:r>
            <a:r>
              <a:rPr lang="en-US" sz="1600" kern="0" dirty="0">
                <a:solidFill>
                  <a:srgbClr val="595959"/>
                </a:solidFill>
                <a:cs typeface="Arial"/>
                <a:sym typeface="Arial"/>
              </a:rPr>
              <a:t>Progressive intolerance or down-titration of guideline directed medical therapy</a:t>
            </a:r>
          </a:p>
          <a:p>
            <a:pPr lvl="0" defTabSz="457200">
              <a:defRPr/>
            </a:pPr>
            <a:r>
              <a:rPr lang="en-US" sz="1600" kern="0" dirty="0">
                <a:solidFill>
                  <a:srgbClr val="595959"/>
                </a:solidFill>
                <a:cs typeface="Arial"/>
                <a:sym typeface="Arial"/>
              </a:rPr>
              <a:t>	Also, refer patients for more than moderate mitral regurgitation.</a:t>
            </a:r>
          </a:p>
          <a:p>
            <a:pPr lvl="0" defTabSz="457200">
              <a:defRPr/>
            </a:pPr>
            <a:endParaRPr lang="en-US" sz="800" kern="0" dirty="0">
              <a:solidFill>
                <a:srgbClr val="0066CC"/>
              </a:solidFill>
              <a:cs typeface="Arial"/>
              <a:sym typeface="Arial"/>
            </a:endParaRPr>
          </a:p>
          <a:p>
            <a:pPr lvl="0" defTabSz="457200">
              <a:defRPr/>
            </a:pPr>
            <a:r>
              <a:rPr lang="en-US" b="1" kern="0" dirty="0">
                <a:solidFill>
                  <a:schemeClr val="accent1">
                    <a:lumMod val="75000"/>
                  </a:schemeClr>
                </a:solidFill>
                <a:cs typeface="Arial"/>
                <a:sym typeface="Arial"/>
              </a:rPr>
              <a:t>To refer a patient for heart transplant or LVAD evaluation, place a consult to the heart failure physicians (inpatient) or call 513-585-4944 (outpatient). For additional provider education regarding the LVAD, call 513-585-0809.</a:t>
            </a:r>
          </a:p>
        </p:txBody>
      </p:sp>
      <p:sp>
        <p:nvSpPr>
          <p:cNvPr id="6" name="Rectangle 5">
            <a:extLst>
              <a:ext uri="{FF2B5EF4-FFF2-40B4-BE49-F238E27FC236}">
                <a16:creationId xmlns:a16="http://schemas.microsoft.com/office/drawing/2014/main" id="{9ACD66B4-05CB-4299-99E1-EA6105F4BBE2}"/>
              </a:ext>
            </a:extLst>
          </p:cNvPr>
          <p:cNvSpPr/>
          <p:nvPr/>
        </p:nvSpPr>
        <p:spPr>
          <a:xfrm>
            <a:off x="252412" y="6420277"/>
            <a:ext cx="8498298" cy="369332"/>
          </a:xfrm>
          <a:prstGeom prst="rect">
            <a:avLst/>
          </a:prstGeom>
        </p:spPr>
        <p:txBody>
          <a:bodyPr wrap="square">
            <a:spAutoFit/>
          </a:bodyPr>
          <a:lstStyle/>
          <a:p>
            <a:r>
              <a:rPr lang="en-US" sz="900" dirty="0">
                <a:solidFill>
                  <a:schemeClr val="bg1"/>
                </a:solidFill>
              </a:rPr>
              <a:t>2017 ACC Expert Consensus Decision Pathway for Optimization of Heart Failure Treatment: Answers to 10 Pivotal Issues About Heart Failure With Reduced Ejection Fraction</a:t>
            </a:r>
          </a:p>
          <a:p>
            <a:r>
              <a:rPr lang="en-US" sz="900" dirty="0">
                <a:solidFill>
                  <a:schemeClr val="bg1"/>
                </a:solidFill>
              </a:rPr>
              <a:t>http://www.onlinejacc.org/content/early/2017/12/12/j.jacc.2017.11.025</a:t>
            </a:r>
          </a:p>
        </p:txBody>
      </p:sp>
      <p:pic>
        <p:nvPicPr>
          <p:cNvPr id="8" name="Picture 7">
            <a:extLst>
              <a:ext uri="{FF2B5EF4-FFF2-40B4-BE49-F238E27FC236}">
                <a16:creationId xmlns:a16="http://schemas.microsoft.com/office/drawing/2014/main" id="{764295CC-3DB2-4332-8DAD-84AD68B30593}"/>
              </a:ext>
            </a:extLst>
          </p:cNvPr>
          <p:cNvPicPr>
            <a:picLocks noChangeAspect="1"/>
          </p:cNvPicPr>
          <p:nvPr/>
        </p:nvPicPr>
        <p:blipFill>
          <a:blip r:embed="rId7"/>
          <a:stretch>
            <a:fillRect/>
          </a:stretch>
        </p:blipFill>
        <p:spPr>
          <a:xfrm>
            <a:off x="8436078" y="2806340"/>
            <a:ext cx="2747834" cy="2858438"/>
          </a:xfrm>
          <a:prstGeom prst="rect">
            <a:avLst/>
          </a:prstGeom>
        </p:spPr>
      </p:pic>
    </p:spTree>
    <p:extLst>
      <p:ext uri="{BB962C8B-B14F-4D97-AF65-F5344CB8AC3E}">
        <p14:creationId xmlns:p14="http://schemas.microsoft.com/office/powerpoint/2010/main" val="353444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37FF-AA44-453A-BB72-44C3695143B2}"/>
              </a:ext>
            </a:extLst>
          </p:cNvPr>
          <p:cNvSpPr>
            <a:spLocks noGrp="1"/>
          </p:cNvSpPr>
          <p:nvPr>
            <p:ph type="title"/>
          </p:nvPr>
        </p:nvSpPr>
        <p:spPr>
          <a:xfrm>
            <a:off x="609600" y="186718"/>
            <a:ext cx="10972800" cy="418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rtlCol="0" anchor="t">
            <a:normAutofit/>
          </a:bodyPr>
          <a:lstStyle/>
          <a:p>
            <a:pPr>
              <a:defRPr/>
            </a:pPr>
            <a:r>
              <a:rPr lang="en-US" dirty="0"/>
              <a:t>Palliative Care Program Specifics</a:t>
            </a:r>
          </a:p>
        </p:txBody>
      </p:sp>
      <p:graphicFrame>
        <p:nvGraphicFramePr>
          <p:cNvPr id="13" name="Content Placeholder 8">
            <a:extLst>
              <a:ext uri="{FF2B5EF4-FFF2-40B4-BE49-F238E27FC236}">
                <a16:creationId xmlns:a16="http://schemas.microsoft.com/office/drawing/2014/main" id="{4CDEF5BD-7160-4701-ACF2-6834FA99E1F7}"/>
              </a:ext>
            </a:extLst>
          </p:cNvPr>
          <p:cNvGraphicFramePr>
            <a:graphicFrameLocks noGrp="1"/>
          </p:cNvGraphicFramePr>
          <p:nvPr>
            <p:ph idx="13"/>
          </p:nvPr>
        </p:nvGraphicFramePr>
        <p:xfrm>
          <a:off x="609600" y="789140"/>
          <a:ext cx="11077903" cy="5461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7378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37FF-AA44-453A-BB72-44C3695143B2}"/>
              </a:ext>
            </a:extLst>
          </p:cNvPr>
          <p:cNvSpPr>
            <a:spLocks noGrp="1"/>
          </p:cNvSpPr>
          <p:nvPr>
            <p:ph type="title"/>
          </p:nvPr>
        </p:nvSpPr>
        <p:spPr>
          <a:xfrm>
            <a:off x="609600" y="186718"/>
            <a:ext cx="10972800" cy="418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rtlCol="0" anchor="t">
            <a:normAutofit/>
          </a:bodyPr>
          <a:lstStyle/>
          <a:p>
            <a:pPr>
              <a:defRPr/>
            </a:pPr>
            <a:r>
              <a:rPr lang="en-US" dirty="0"/>
              <a:t>Primary Stroke Care Program Specifics</a:t>
            </a:r>
          </a:p>
        </p:txBody>
      </p:sp>
      <p:graphicFrame>
        <p:nvGraphicFramePr>
          <p:cNvPr id="13" name="Content Placeholder 8">
            <a:extLst>
              <a:ext uri="{FF2B5EF4-FFF2-40B4-BE49-F238E27FC236}">
                <a16:creationId xmlns:a16="http://schemas.microsoft.com/office/drawing/2014/main" id="{4CDEF5BD-7160-4701-ACF2-6834FA99E1F7}"/>
              </a:ext>
            </a:extLst>
          </p:cNvPr>
          <p:cNvGraphicFramePr>
            <a:graphicFrameLocks noGrp="1"/>
          </p:cNvGraphicFramePr>
          <p:nvPr>
            <p:ph idx="13"/>
            <p:extLst>
              <p:ext uri="{D42A27DB-BD31-4B8C-83A1-F6EECF244321}">
                <p14:modId xmlns:p14="http://schemas.microsoft.com/office/powerpoint/2010/main" val="4162963412"/>
              </p:ext>
            </p:extLst>
          </p:nvPr>
        </p:nvGraphicFramePr>
        <p:xfrm>
          <a:off x="609600" y="840828"/>
          <a:ext cx="11077903" cy="533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2817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194C-0E0F-4DA6-B01D-8CF593D06346}"/>
              </a:ext>
            </a:extLst>
          </p:cNvPr>
          <p:cNvSpPr>
            <a:spLocks noGrp="1"/>
          </p:cNvSpPr>
          <p:nvPr>
            <p:ph type="title"/>
          </p:nvPr>
        </p:nvSpPr>
        <p:spPr/>
        <p:txBody>
          <a:bodyPr/>
          <a:lstStyle/>
          <a:p>
            <a:r>
              <a:rPr lang="en-US" dirty="0"/>
              <a:t>Primary Stroke Care Program Specifics</a:t>
            </a:r>
          </a:p>
        </p:txBody>
      </p:sp>
      <p:sp>
        <p:nvSpPr>
          <p:cNvPr id="3" name="Content Placeholder 2">
            <a:extLst>
              <a:ext uri="{FF2B5EF4-FFF2-40B4-BE49-F238E27FC236}">
                <a16:creationId xmlns:a16="http://schemas.microsoft.com/office/drawing/2014/main" id="{EB31330C-C0EC-4321-B083-936AB3715787}"/>
              </a:ext>
            </a:extLst>
          </p:cNvPr>
          <p:cNvSpPr>
            <a:spLocks noGrp="1"/>
          </p:cNvSpPr>
          <p:nvPr>
            <p:ph idx="13"/>
          </p:nvPr>
        </p:nvSpPr>
        <p:spPr>
          <a:xfrm>
            <a:off x="809297" y="966952"/>
            <a:ext cx="10438749" cy="5239487"/>
          </a:xfrm>
        </p:spPr>
        <p:txBody>
          <a:bodyPr>
            <a:normAutofit fontScale="92500" lnSpcReduction="20000"/>
          </a:bodyPr>
          <a:lstStyle/>
          <a:p>
            <a:r>
              <a:rPr lang="en-US" dirty="0"/>
              <a:t>The program develops a standardized process originating in clinical practice guidelines (CPGs) or evidence-based practice to deliver or facilitate the delivery of clinical care.  The program demonstrates evidence that it is following the clinical practice guidelines when providing care, treatment, and services.</a:t>
            </a:r>
          </a:p>
          <a:p>
            <a:endParaRPr lang="en-US" dirty="0"/>
          </a:p>
          <a:p>
            <a:r>
              <a:rPr lang="en-US" dirty="0"/>
              <a:t>•	The program must demonstrate evidence that it is following the clinical practice guidelines when providing care, treatment, and services as evidenced by using fluid recommended for Acute Ischemic Stroke of normal saline.  If a different fluid is selected to treat the patient the provider must document in the EMR the reason for the change of fluids</a:t>
            </a:r>
          </a:p>
          <a:p>
            <a:r>
              <a:rPr lang="en-US" dirty="0"/>
              <a:t>•	Primary Stroke Program CPG’s are located on MYTCH -Departments-Stroke Program-Clinical Resources-Open Clinical Practice Guidelines.docx</a:t>
            </a:r>
          </a:p>
          <a:p>
            <a:r>
              <a:rPr lang="en-US" dirty="0"/>
              <a:t>•	Use of Primary Stroke Order Sets:  Stroke Add On, ICU Hemorrhagic, Subarachnoid Hemorrhagic, Acute Ischemic Stroke reduces delays due to inconsistent or incomplete orders</a:t>
            </a:r>
          </a:p>
          <a:p>
            <a:r>
              <a:rPr lang="en-US" dirty="0"/>
              <a:t>•	The use of standardized stroke care order sets is recommended</a:t>
            </a:r>
          </a:p>
          <a:p>
            <a:r>
              <a:rPr lang="en-US" dirty="0"/>
              <a:t>to improve general management</a:t>
            </a:r>
          </a:p>
          <a:p>
            <a:endParaRPr lang="en-US" dirty="0"/>
          </a:p>
        </p:txBody>
      </p:sp>
    </p:spTree>
    <p:extLst>
      <p:ext uri="{BB962C8B-B14F-4D97-AF65-F5344CB8AC3E}">
        <p14:creationId xmlns:p14="http://schemas.microsoft.com/office/powerpoint/2010/main" val="2143301239"/>
      </p:ext>
    </p:extLst>
  </p:cSld>
  <p:clrMapOvr>
    <a:masterClrMapping/>
  </p:clrMapOvr>
</p:sld>
</file>

<file path=ppt/theme/theme1.xml><?xml version="1.0" encoding="utf-8"?>
<a:theme xmlns:a="http://schemas.openxmlformats.org/drawingml/2006/main" name="Template B_071112">
  <a:themeElements>
    <a:clrScheme name="Template B_07111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plate B_071112">
      <a:majorFont>
        <a:latin typeface="Helvetica"/>
        <a:ea typeface="Helvetica"/>
        <a:cs typeface="Helvetica"/>
      </a:majorFont>
      <a:minorFont>
        <a:latin typeface="Calibri"/>
        <a:ea typeface="Calibri"/>
        <a:cs typeface="Calibri"/>
      </a:minorFont>
    </a:fontScheme>
    <a:fmtScheme name="Template B_07111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CHContentTagsTaxHTField0 xmlns="eb15b0db-8363-4ea9-aaf8-20424b6e8c31" xsi:nil="true"/>
    <TaxCatchAll xmlns="64bb958c-7f75-4cfb-9bfa-3a93c8e13612"/>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282935786614F8FC3787F32AA07E4" ma:contentTypeVersion="4" ma:contentTypeDescription="Create a new document." ma:contentTypeScope="" ma:versionID="3e27a0200029a40aa1894e443aad32bb">
  <xsd:schema xmlns:xsd="http://www.w3.org/2001/XMLSchema" xmlns:xs="http://www.w3.org/2001/XMLSchema" xmlns:p="http://schemas.microsoft.com/office/2006/metadata/properties" xmlns:ns1="http://schemas.microsoft.com/sharepoint/v3" xmlns:ns2="eb15b0db-8363-4ea9-aaf8-20424b6e8c31" xmlns:ns3="64bb958c-7f75-4cfb-9bfa-3a93c8e13612" targetNamespace="http://schemas.microsoft.com/office/2006/metadata/properties" ma:root="true" ma:fieldsID="1aff8a27870c2acd148aec88e5fab21a" ns1:_="" ns2:_="" ns3:_="">
    <xsd:import namespace="http://schemas.microsoft.com/sharepoint/v3"/>
    <xsd:import namespace="eb15b0db-8363-4ea9-aaf8-20424b6e8c31"/>
    <xsd:import namespace="64bb958c-7f75-4cfb-9bfa-3a93c8e13612"/>
    <xsd:element name="properties">
      <xsd:complexType>
        <xsd:sequence>
          <xsd:element name="documentManagement">
            <xsd:complexType>
              <xsd:all>
                <xsd:element ref="ns1:PublishingStartDate" minOccurs="0"/>
                <xsd:element ref="ns1:PublishingExpirationDate" minOccurs="0"/>
                <xsd:element ref="ns2:TCHContentTagsTaxHTField0" minOccurs="0"/>
                <xsd:element ref="ns3:TaxCatchAl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15b0db-8363-4ea9-aaf8-20424b6e8c31" elementFormDefault="qualified">
    <xsd:import namespace="http://schemas.microsoft.com/office/2006/documentManagement/types"/>
    <xsd:import namespace="http://schemas.microsoft.com/office/infopath/2007/PartnerControls"/>
    <xsd:element name="TCHContentTagsTaxHTField0" ma:index="10" nillable="true" ma:displayName="TCHContentTags_0" ma:hidden="true" ma:internalName="TCHContentTags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bb958c-7f75-4cfb-9bfa-3a93c8e13612"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2e0d8253-d5f6-4a06-8b6f-f89b4c0de546}" ma:internalName="TaxCatchAll" ma:showField="CatchAllData" ma:web="64bb958c-7f75-4cfb-9bfa-3a93c8e13612">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0A616-DECA-494D-83BA-D90CCC821E3F}">
  <ds:schemaRefs>
    <ds:schemaRef ds:uri="http://schemas.microsoft.com/sharepoint/v3/contenttype/forms"/>
  </ds:schemaRefs>
</ds:datastoreItem>
</file>

<file path=customXml/itemProps2.xml><?xml version="1.0" encoding="utf-8"?>
<ds:datastoreItem xmlns:ds="http://schemas.openxmlformats.org/officeDocument/2006/customXml" ds:itemID="{52A6A4B7-F9B7-4C0B-8392-35E0A509584B}">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eb15b0db-8363-4ea9-aaf8-20424b6e8c31"/>
    <ds:schemaRef ds:uri="64bb958c-7f75-4cfb-9bfa-3a93c8e13612"/>
  </ds:schemaRefs>
</ds:datastoreItem>
</file>

<file path=customXml/itemProps3.xml><?xml version="1.0" encoding="utf-8"?>
<ds:datastoreItem xmlns:ds="http://schemas.openxmlformats.org/officeDocument/2006/customXml" ds:itemID="{120A4DEC-CB83-4BB2-AD4F-7A55162F0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15b0db-8363-4ea9-aaf8-20424b6e8c31"/>
    <ds:schemaRef ds:uri="64bb958c-7f75-4cfb-9bfa-3a93c8e13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441</TotalTime>
  <Words>1442</Words>
  <Application>Microsoft Office PowerPoint</Application>
  <PresentationFormat>Widescreen</PresentationFormat>
  <Paragraphs>127</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Template B_071112</vt:lpstr>
      <vt:lpstr>TCHHN Joint Commission Disease Specific Care Certification programs </vt:lpstr>
      <vt:lpstr>Special Certification Program Components</vt:lpstr>
      <vt:lpstr>Advanced Heart Failure Program requirements</vt:lpstr>
      <vt:lpstr>GDMT reduced ejection fraction Updated 2022 AHA/ACC/HFSA Clinical Practice Guidelines for Management of Heart Failure </vt:lpstr>
      <vt:lpstr>GDMT moderately reduced and preserved ejection fraction  Updated 2022 AHA/ACC/HFSA Clinical Practice Guidelines for Management of Heart Failure </vt:lpstr>
      <vt:lpstr>LEFT VENTRICULAR ASSIST DEVICE (LVAD) PROGRAM SPECIFICS </vt:lpstr>
      <vt:lpstr>Palliative Care Program Specifics</vt:lpstr>
      <vt:lpstr>Primary Stroke Care Program Specifics</vt:lpstr>
      <vt:lpstr>Primary Stroke Care Program Specifics</vt:lpstr>
      <vt:lpstr>INTRAVENOUS FLUIDS CLINICAL PRACTICE GUIDELINES</vt:lpstr>
      <vt:lpstr>Inpatient Diabetes Program Specifics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 Specific Special Certification Programs</dc:title>
  <dc:creator>Campbell, Debra E</dc:creator>
  <cp:lastModifiedBy>Dexter, Garrett T</cp:lastModifiedBy>
  <cp:revision>26</cp:revision>
  <dcterms:created xsi:type="dcterms:W3CDTF">2020-02-19T14:44:15Z</dcterms:created>
  <dcterms:modified xsi:type="dcterms:W3CDTF">2026-05-01T19:11:43Z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0x010100967282935786614F8FC3787F32AA07E4</vt:lpwstr>
  </property>
</Properties>
</file>