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07" d="100"/>
          <a:sy n="107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2554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76250" y="419100"/>
            <a:ext cx="11525250" cy="466725"/>
          </a:xfrm>
          <a:prstGeom prst="rect">
            <a:avLst/>
          </a:prstGeom>
          <a:noFill/>
          <a:ln>
            <a:miter lim="800000"/>
          </a:ln>
        </p:spPr>
        <p:txBody>
          <a:bodyPr wrap="square" lIns="0" tIns="0" rIns="0" bIns="0" rtlCol="0" anchor="t"/>
          <a:lstStyle/>
          <a:p>
            <a:pPr algn="l" fontAlgn="ctr">
              <a:lnSpc>
                <a:spcPts val="3675"/>
              </a:lnSpc>
            </a:pPr>
            <a:r>
              <a:rPr lang="en-US" sz="3750" kern="0" spc="-225" dirty="0">
                <a:solidFill>
                  <a:srgbClr val="333333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Antimicrobial Stewardship: </a:t>
            </a: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476250" y="1033463"/>
            <a:ext cx="11525250" cy="278606"/>
          </a:xfrm>
          <a:prstGeom prst="rect">
            <a:avLst/>
          </a:prstGeom>
          <a:noFill/>
          <a:ln>
            <a:miter lim="800000"/>
          </a:ln>
        </p:spPr>
        <p:txBody>
          <a:bodyPr wrap="square" lIns="0" tIns="0" rIns="0" bIns="0" rtlCol="0" anchor="t"/>
          <a:lstStyle/>
          <a:p>
            <a:pPr algn="l" fontAlgn="ctr">
              <a:lnSpc>
                <a:spcPts val="2195"/>
              </a:lnSpc>
              <a:spcBef>
                <a:spcPts val="1140"/>
              </a:spcBef>
            </a:pPr>
            <a:r>
              <a:rPr lang="en-US" sz="1650" kern="0" spc="33" dirty="0">
                <a:solidFill>
                  <a:srgbClr val="000000">
                    <a:alpha val="65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  <a:t>Aligning Clinical Practice with Joint Commission Standards</a:t>
            </a:r>
            <a:endParaRPr lang="en-US" dirty="0"/>
          </a:p>
        </p:txBody>
      </p:sp>
      <p:sp>
        <p:nvSpPr>
          <p:cNvPr id="4" name="Shape 2"/>
          <p:cNvSpPr/>
          <p:nvPr/>
        </p:nvSpPr>
        <p:spPr>
          <a:xfrm>
            <a:off x="476250" y="1733550"/>
            <a:ext cx="11239500" cy="574675"/>
          </a:xfrm>
          <a:prstGeom prst="rect">
            <a:avLst/>
          </a:prstGeom>
          <a:solidFill>
            <a:srgbClr val="00707D"/>
          </a:solidFill>
          <a:ln>
            <a:miter lim="800000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57200" y="1926828"/>
            <a:ext cx="11277600" cy="184696"/>
          </a:xfrm>
          <a:prstGeom prst="rect">
            <a:avLst/>
          </a:prstGeom>
          <a:noFill/>
          <a:ln>
            <a:miter lim="800000"/>
          </a:ln>
        </p:spPr>
        <p:txBody>
          <a:bodyPr wrap="square" lIns="0" tIns="0" rIns="0" bIns="0" rtlCol="0" anchor="ctr"/>
          <a:lstStyle/>
          <a:p>
            <a:pPr algn="ctr" fontAlgn="ctr">
              <a:lnSpc>
                <a:spcPts val="1455"/>
              </a:lnSpc>
            </a:pPr>
            <a:r>
              <a:rPr lang="en-US" sz="1485" kern="0" spc="-45" dirty="0">
                <a:solidFill>
                  <a:srgbClr val="FFFFFF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Core Principle: Improve patient outcomes, reduce resistance, and minimize adverse events through clinical accountability.</a:t>
            </a:r>
            <a:endParaRPr lang="en-US" dirty="0"/>
          </a:p>
        </p:txBody>
      </p:sp>
      <p:sp>
        <p:nvSpPr>
          <p:cNvPr id="6" name="Shape 4"/>
          <p:cNvSpPr/>
          <p:nvPr/>
        </p:nvSpPr>
        <p:spPr>
          <a:xfrm>
            <a:off x="476250" y="2403475"/>
            <a:ext cx="2738438" cy="2584450"/>
          </a:xfrm>
          <a:prstGeom prst="rect">
            <a:avLst/>
          </a:prstGeom>
          <a:solidFill>
            <a:srgbClr val="04798F"/>
          </a:solidFill>
          <a:ln>
            <a:miter lim="800000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73894" y="3274268"/>
            <a:ext cx="2343150" cy="369391"/>
          </a:xfrm>
          <a:prstGeom prst="rect">
            <a:avLst/>
          </a:prstGeom>
          <a:noFill/>
          <a:ln>
            <a:miter lim="800000"/>
          </a:ln>
        </p:spPr>
        <p:txBody>
          <a:bodyPr wrap="square" lIns="0" tIns="0" rIns="0" bIns="0" rtlCol="0" anchor="ctr"/>
          <a:lstStyle/>
          <a:p>
            <a:pPr algn="ctr" fontAlgn="ctr">
              <a:lnSpc>
                <a:spcPts val="1455"/>
              </a:lnSpc>
              <a:spcBef>
                <a:spcPts val="1281"/>
              </a:spcBef>
            </a:pPr>
            <a:r>
              <a:rPr lang="en-US" sz="1485" kern="0" spc="-45" dirty="0">
                <a:solidFill>
                  <a:srgbClr val="FFFFFF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Accountability &amp;</a:t>
            </a:r>
            <a:br>
              <a:rPr lang="en-US" sz="1485" kern="0" spc="-45" dirty="0">
                <a:solidFill>
                  <a:srgbClr val="FFFFFF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</a:br>
            <a:r>
              <a:rPr lang="en-US" sz="1485" kern="0" spc="-45" dirty="0">
                <a:solidFill>
                  <a:srgbClr val="FFFFFF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Leadership</a:t>
            </a: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619914" y="3734296"/>
            <a:ext cx="2451110" cy="912019"/>
          </a:xfrm>
          <a:prstGeom prst="rect">
            <a:avLst/>
          </a:prstGeom>
          <a:noFill/>
          <a:ln>
            <a:miter lim="800000"/>
          </a:ln>
        </p:spPr>
        <p:txBody>
          <a:bodyPr wrap="square" lIns="0" tIns="0" rIns="0" bIns="0" rtlCol="0" anchor="ctr"/>
          <a:lstStyle/>
          <a:p>
            <a:pPr algn="ctr" fontAlgn="ctr">
              <a:lnSpc>
                <a:spcPts val="1795"/>
              </a:lnSpc>
              <a:spcBef>
                <a:spcPts val="700"/>
              </a:spcBef>
            </a:pPr>
            <a:r>
              <a:rPr lang="en-US" sz="1350" kern="0" spc="27" dirty="0">
                <a:solidFill>
                  <a:srgbClr val="FFFFFF">
                    <a:alpha val="80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  <a:t>Commitment to program</a:t>
            </a:r>
            <a:br>
              <a:rPr lang="en-US" sz="1350" kern="0" spc="27" dirty="0">
                <a:solidFill>
                  <a:srgbClr val="FFFFFF">
                    <a:alpha val="80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</a:br>
            <a:r>
              <a:rPr lang="en-US" sz="1350" kern="0" spc="27" dirty="0">
                <a:solidFill>
                  <a:srgbClr val="FFFFFF">
                    <a:alpha val="80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  <a:t>goals and ensuring</a:t>
            </a:r>
            <a:br>
              <a:rPr lang="en-US" sz="1350" kern="0" spc="27" dirty="0">
                <a:solidFill>
                  <a:srgbClr val="FFFFFF">
                    <a:alpha val="80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</a:br>
            <a:r>
              <a:rPr lang="en-US" sz="1350" kern="0" spc="27" dirty="0">
                <a:solidFill>
                  <a:srgbClr val="FFFFFF">
                    <a:alpha val="80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  <a:t>necessary resource</a:t>
            </a:r>
            <a:br>
              <a:rPr lang="en-US" sz="1350" kern="0" spc="27" dirty="0">
                <a:solidFill>
                  <a:srgbClr val="FFFFFF">
                    <a:alpha val="80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</a:br>
            <a:r>
              <a:rPr lang="en-US" sz="1350" kern="0" spc="27" dirty="0">
                <a:solidFill>
                  <a:srgbClr val="FFFFFF">
                    <a:alpha val="80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  <a:t>allocation.</a:t>
            </a:r>
            <a:endParaRPr lang="en-US" dirty="0"/>
          </a:p>
        </p:txBody>
      </p:sp>
      <p:pic>
        <p:nvPicPr>
          <p:cNvPr id="9" name="Image 0" descr="4013e22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4691" y="2693044"/>
            <a:ext cx="342900" cy="409575"/>
          </a:xfrm>
          <a:prstGeom prst="rect">
            <a:avLst/>
          </a:prstGeom>
        </p:spPr>
      </p:pic>
      <p:sp>
        <p:nvSpPr>
          <p:cNvPr id="10" name="Shape 7"/>
          <p:cNvSpPr/>
          <p:nvPr/>
        </p:nvSpPr>
        <p:spPr>
          <a:xfrm>
            <a:off x="3309938" y="2403475"/>
            <a:ext cx="2738438" cy="2584450"/>
          </a:xfrm>
          <a:prstGeom prst="rect">
            <a:avLst/>
          </a:prstGeom>
          <a:solidFill>
            <a:srgbClr val="086985"/>
          </a:solidFill>
          <a:ln>
            <a:miter lim="800000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8"/>
          <p:cNvSpPr/>
          <p:nvPr/>
        </p:nvSpPr>
        <p:spPr>
          <a:xfrm>
            <a:off x="3422958" y="3274268"/>
            <a:ext cx="2512397" cy="184696"/>
          </a:xfrm>
          <a:prstGeom prst="rect">
            <a:avLst/>
          </a:prstGeom>
          <a:noFill/>
          <a:ln>
            <a:miter lim="800000"/>
          </a:ln>
        </p:spPr>
        <p:txBody>
          <a:bodyPr wrap="square" lIns="0" tIns="0" rIns="0" bIns="0" rtlCol="0" anchor="ctr"/>
          <a:lstStyle/>
          <a:p>
            <a:pPr algn="ctr" fontAlgn="ctr">
              <a:lnSpc>
                <a:spcPts val="1455"/>
              </a:lnSpc>
              <a:spcBef>
                <a:spcPts val="1281"/>
              </a:spcBef>
            </a:pPr>
            <a:r>
              <a:rPr lang="en-US" sz="1485" kern="0" spc="-45" dirty="0">
                <a:solidFill>
                  <a:srgbClr val="FFFFFF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Pharmacy Collaboration</a:t>
            </a:r>
            <a:endParaRPr lang="en-US" dirty="0"/>
          </a:p>
        </p:txBody>
      </p:sp>
      <p:sp>
        <p:nvSpPr>
          <p:cNvPr id="12" name="Text 9"/>
          <p:cNvSpPr/>
          <p:nvPr/>
        </p:nvSpPr>
        <p:spPr>
          <a:xfrm>
            <a:off x="3474244" y="3549600"/>
            <a:ext cx="2409825" cy="912019"/>
          </a:xfrm>
          <a:prstGeom prst="rect">
            <a:avLst/>
          </a:prstGeom>
          <a:noFill/>
          <a:ln>
            <a:miter lim="800000"/>
          </a:ln>
        </p:spPr>
        <p:txBody>
          <a:bodyPr wrap="square" lIns="0" tIns="0" rIns="0" bIns="0" rtlCol="0" anchor="ctr"/>
          <a:lstStyle/>
          <a:p>
            <a:pPr algn="ctr" fontAlgn="ctr">
              <a:lnSpc>
                <a:spcPts val="1795"/>
              </a:lnSpc>
              <a:spcBef>
                <a:spcPts val="700"/>
              </a:spcBef>
            </a:pPr>
            <a:r>
              <a:rPr lang="en-US" sz="1350" kern="0" spc="27" dirty="0">
                <a:solidFill>
                  <a:srgbClr val="FFFFFF">
                    <a:alpha val="80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  <a:t>Leveraging expert</a:t>
            </a:r>
            <a:br>
              <a:rPr lang="en-US" sz="1350" kern="0" spc="27" dirty="0">
                <a:solidFill>
                  <a:srgbClr val="FFFFFF">
                    <a:alpha val="80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</a:br>
            <a:r>
              <a:rPr lang="en-US" sz="1350" kern="0" spc="27" dirty="0">
                <a:solidFill>
                  <a:srgbClr val="FFFFFF">
                    <a:alpha val="80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  <a:t>knowledge in</a:t>
            </a:r>
            <a:br>
              <a:rPr lang="en-US" sz="1350" kern="0" spc="27" dirty="0">
                <a:solidFill>
                  <a:srgbClr val="FFFFFF">
                    <a:alpha val="80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</a:br>
            <a:r>
              <a:rPr lang="en-US" sz="1350" kern="0" spc="27" dirty="0">
                <a:solidFill>
                  <a:srgbClr val="FFFFFF">
                    <a:alpha val="80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  <a:t>pharmacokinetics and</a:t>
            </a:r>
            <a:br>
              <a:rPr lang="en-US" sz="1350" kern="0" spc="27" dirty="0">
                <a:solidFill>
                  <a:srgbClr val="FFFFFF">
                    <a:alpha val="80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</a:br>
            <a:r>
              <a:rPr lang="en-US" sz="1350" kern="0" spc="27" dirty="0">
                <a:solidFill>
                  <a:srgbClr val="FFFFFF">
                    <a:alpha val="80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  <a:t>optimal drug selection.</a:t>
            </a:r>
            <a:endParaRPr lang="en-US" dirty="0"/>
          </a:p>
        </p:txBody>
      </p:sp>
      <p:pic>
        <p:nvPicPr>
          <p:cNvPr id="13" name="Image 1" descr="-64babd5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3351" y="2693046"/>
            <a:ext cx="352425" cy="400050"/>
          </a:xfrm>
          <a:prstGeom prst="rect">
            <a:avLst/>
          </a:prstGeom>
        </p:spPr>
      </p:pic>
      <p:sp>
        <p:nvSpPr>
          <p:cNvPr id="14" name="Shape 10"/>
          <p:cNvSpPr/>
          <p:nvPr/>
        </p:nvSpPr>
        <p:spPr>
          <a:xfrm>
            <a:off x="6143625" y="2403475"/>
            <a:ext cx="2738438" cy="2584450"/>
          </a:xfrm>
          <a:prstGeom prst="rect">
            <a:avLst/>
          </a:prstGeom>
          <a:solidFill>
            <a:srgbClr val="0D597C"/>
          </a:solidFill>
          <a:ln>
            <a:miter lim="800000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1"/>
          <p:cNvSpPr/>
          <p:nvPr/>
        </p:nvSpPr>
        <p:spPr>
          <a:xfrm>
            <a:off x="6280978" y="3340348"/>
            <a:ext cx="2463731" cy="205234"/>
          </a:xfrm>
          <a:prstGeom prst="rect">
            <a:avLst/>
          </a:prstGeom>
          <a:noFill/>
          <a:ln>
            <a:miter lim="800000"/>
          </a:ln>
        </p:spPr>
        <p:txBody>
          <a:bodyPr wrap="square" lIns="0" tIns="0" rIns="0" bIns="0" rtlCol="0" anchor="ctr"/>
          <a:lstStyle/>
          <a:p>
            <a:pPr algn="ctr" fontAlgn="ctr">
              <a:lnSpc>
                <a:spcPts val="1617"/>
              </a:lnSpc>
              <a:spcBef>
                <a:spcPts val="1423"/>
              </a:spcBef>
            </a:pPr>
            <a:r>
              <a:rPr lang="en-US" sz="1650" kern="0" spc="-49" dirty="0">
                <a:solidFill>
                  <a:srgbClr val="FFFFFF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Action &amp; Intervention</a:t>
            </a:r>
            <a:endParaRPr lang="en-US" dirty="0"/>
          </a:p>
        </p:txBody>
      </p:sp>
      <p:sp>
        <p:nvSpPr>
          <p:cNvPr id="16" name="Text 12"/>
          <p:cNvSpPr/>
          <p:nvPr/>
        </p:nvSpPr>
        <p:spPr>
          <a:xfrm>
            <a:off x="6331744" y="3646339"/>
            <a:ext cx="2362200" cy="1013222"/>
          </a:xfrm>
          <a:prstGeom prst="rect">
            <a:avLst/>
          </a:prstGeom>
          <a:noFill/>
          <a:ln>
            <a:miter lim="800000"/>
          </a:ln>
        </p:spPr>
        <p:txBody>
          <a:bodyPr wrap="square" lIns="0" tIns="0" rIns="0" bIns="0" rtlCol="0" anchor="ctr"/>
          <a:lstStyle/>
          <a:p>
            <a:pPr algn="ctr" fontAlgn="ctr">
              <a:lnSpc>
                <a:spcPts val="1995"/>
              </a:lnSpc>
              <a:spcBef>
                <a:spcPts val="778"/>
              </a:spcBef>
            </a:pPr>
            <a:r>
              <a:rPr lang="en-US" sz="1500" kern="0" spc="30" dirty="0">
                <a:solidFill>
                  <a:srgbClr val="FFFFFF">
                    <a:alpha val="80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  <a:t>Implementing</a:t>
            </a:r>
            <a:br>
              <a:rPr lang="en-US" sz="1500" kern="0" spc="30" dirty="0">
                <a:solidFill>
                  <a:srgbClr val="FFFFFF">
                    <a:alpha val="80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</a:br>
            <a:r>
              <a:rPr lang="en-US" sz="1500" kern="0" spc="30" dirty="0">
                <a:solidFill>
                  <a:srgbClr val="FFFFFF">
                    <a:alpha val="80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  <a:t>evidence-based</a:t>
            </a:r>
            <a:br>
              <a:rPr lang="en-US" sz="1500" kern="0" spc="30" dirty="0">
                <a:solidFill>
                  <a:srgbClr val="FFFFFF">
                    <a:alpha val="80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</a:br>
            <a:r>
              <a:rPr lang="en-US" sz="1500" kern="0" spc="30" dirty="0">
                <a:solidFill>
                  <a:srgbClr val="FFFFFF">
                    <a:alpha val="80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  <a:t>clinical pathways for</a:t>
            </a:r>
            <a:br>
              <a:rPr lang="en-US" sz="1500" kern="0" spc="30" dirty="0">
                <a:solidFill>
                  <a:srgbClr val="FFFFFF">
                    <a:alpha val="80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</a:br>
            <a:r>
              <a:rPr lang="en-US" sz="1500" kern="0" spc="30" dirty="0">
                <a:solidFill>
                  <a:srgbClr val="FFFFFF">
                    <a:alpha val="80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  <a:t>standardized care.</a:t>
            </a:r>
            <a:endParaRPr lang="en-US" dirty="0"/>
          </a:p>
        </p:txBody>
      </p:sp>
      <p:pic>
        <p:nvPicPr>
          <p:cNvPr id="17" name="Image 2" descr="6af88662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67278" y="2705694"/>
            <a:ext cx="485775" cy="428625"/>
          </a:xfrm>
          <a:prstGeom prst="rect">
            <a:avLst/>
          </a:prstGeom>
        </p:spPr>
      </p:pic>
      <p:sp>
        <p:nvSpPr>
          <p:cNvPr id="18" name="Shape 13"/>
          <p:cNvSpPr/>
          <p:nvPr/>
        </p:nvSpPr>
        <p:spPr>
          <a:xfrm>
            <a:off x="8977313" y="2403475"/>
            <a:ext cx="2738438" cy="2584450"/>
          </a:xfrm>
          <a:prstGeom prst="rect">
            <a:avLst/>
          </a:prstGeom>
          <a:solidFill>
            <a:srgbClr val="114972"/>
          </a:solidFill>
          <a:ln>
            <a:miter lim="800000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4"/>
          <p:cNvSpPr/>
          <p:nvPr/>
        </p:nvSpPr>
        <p:spPr>
          <a:xfrm>
            <a:off x="9133329" y="3340348"/>
            <a:ext cx="2426404" cy="205234"/>
          </a:xfrm>
          <a:prstGeom prst="rect">
            <a:avLst/>
          </a:prstGeom>
          <a:noFill/>
          <a:ln>
            <a:miter lim="800000"/>
          </a:ln>
        </p:spPr>
        <p:txBody>
          <a:bodyPr wrap="square" lIns="0" tIns="0" rIns="0" bIns="0" rtlCol="0" anchor="ctr"/>
          <a:lstStyle/>
          <a:p>
            <a:pPr algn="ctr" fontAlgn="ctr">
              <a:lnSpc>
                <a:spcPts val="1617"/>
              </a:lnSpc>
              <a:spcBef>
                <a:spcPts val="1423"/>
              </a:spcBef>
            </a:pPr>
            <a:r>
              <a:rPr lang="en-US" sz="1650" kern="0" spc="-49" dirty="0">
                <a:solidFill>
                  <a:srgbClr val="FFFFFF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Tracking &amp; Reporting</a:t>
            </a:r>
            <a:endParaRPr lang="en-US" dirty="0"/>
          </a:p>
        </p:txBody>
      </p:sp>
      <p:sp>
        <p:nvSpPr>
          <p:cNvPr id="20" name="Text 15"/>
          <p:cNvSpPr/>
          <p:nvPr/>
        </p:nvSpPr>
        <p:spPr>
          <a:xfrm>
            <a:off x="9095601" y="3646339"/>
            <a:ext cx="2501860" cy="1013222"/>
          </a:xfrm>
          <a:prstGeom prst="rect">
            <a:avLst/>
          </a:prstGeom>
          <a:noFill/>
          <a:ln>
            <a:miter lim="800000"/>
          </a:ln>
        </p:spPr>
        <p:txBody>
          <a:bodyPr wrap="square" lIns="0" tIns="0" rIns="0" bIns="0" rtlCol="0" anchor="ctr"/>
          <a:lstStyle/>
          <a:p>
            <a:pPr algn="ctr" fontAlgn="ctr">
              <a:lnSpc>
                <a:spcPts val="1995"/>
              </a:lnSpc>
              <a:spcBef>
                <a:spcPts val="778"/>
              </a:spcBef>
            </a:pPr>
            <a:r>
              <a:rPr lang="en-US" sz="1500" kern="0" spc="30" dirty="0">
                <a:solidFill>
                  <a:srgbClr val="FFFFFF">
                    <a:alpha val="80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  <a:t>Continuous monitoring</a:t>
            </a:r>
            <a:br>
              <a:rPr lang="en-US" sz="1500" kern="0" spc="30" dirty="0">
                <a:solidFill>
                  <a:srgbClr val="FFFFFF">
                    <a:alpha val="80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</a:br>
            <a:r>
              <a:rPr lang="en-US" sz="1500" kern="0" spc="30" dirty="0">
                <a:solidFill>
                  <a:srgbClr val="FFFFFF">
                    <a:alpha val="80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  <a:t>of prescribing metrics</a:t>
            </a:r>
            <a:br>
              <a:rPr lang="en-US" sz="1500" kern="0" spc="30" dirty="0">
                <a:solidFill>
                  <a:srgbClr val="FFFFFF">
                    <a:alpha val="80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</a:br>
            <a:r>
              <a:rPr lang="en-US" sz="1500" kern="0" spc="30" dirty="0">
                <a:solidFill>
                  <a:srgbClr val="FFFFFF">
                    <a:alpha val="80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  <a:t>and resistance</a:t>
            </a:r>
            <a:br>
              <a:rPr lang="en-US" sz="1500" kern="0" spc="30" dirty="0">
                <a:solidFill>
                  <a:srgbClr val="FFFFFF">
                    <a:alpha val="80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</a:br>
            <a:r>
              <a:rPr lang="en-US" sz="1500" kern="0" spc="30" dirty="0">
                <a:solidFill>
                  <a:srgbClr val="FFFFFF">
                    <a:alpha val="80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  <a:t>patterns.</a:t>
            </a:r>
            <a:endParaRPr lang="en-US" dirty="0"/>
          </a:p>
        </p:txBody>
      </p:sp>
      <p:pic>
        <p:nvPicPr>
          <p:cNvPr id="21" name="Image 3" descr="-7fbbcd5e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156775" y="2755924"/>
            <a:ext cx="381000" cy="323850"/>
          </a:xfrm>
          <a:prstGeom prst="rect">
            <a:avLst/>
          </a:prstGeom>
        </p:spPr>
      </p:pic>
      <p:sp>
        <p:nvSpPr>
          <p:cNvPr id="22" name="Shape 16"/>
          <p:cNvSpPr/>
          <p:nvPr/>
        </p:nvSpPr>
        <p:spPr>
          <a:xfrm>
            <a:off x="476250" y="5083175"/>
            <a:ext cx="11239500" cy="574675"/>
          </a:xfrm>
          <a:prstGeom prst="rect">
            <a:avLst/>
          </a:prstGeom>
          <a:solidFill>
            <a:srgbClr val="00707D"/>
          </a:solidFill>
          <a:ln>
            <a:miter lim="800000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17"/>
          <p:cNvSpPr/>
          <p:nvPr/>
        </p:nvSpPr>
        <p:spPr>
          <a:xfrm>
            <a:off x="376238" y="5294015"/>
            <a:ext cx="11439525" cy="158651"/>
          </a:xfrm>
          <a:prstGeom prst="rect">
            <a:avLst/>
          </a:prstGeom>
          <a:noFill/>
          <a:ln>
            <a:miter lim="800000"/>
          </a:ln>
        </p:spPr>
        <p:txBody>
          <a:bodyPr wrap="square" lIns="0" tIns="0" rIns="0" bIns="0" rtlCol="0" anchor="ctr"/>
          <a:lstStyle/>
          <a:p>
            <a:pPr algn="ctr" fontAlgn="ctr">
              <a:lnSpc>
                <a:spcPts val="1249"/>
              </a:lnSpc>
            </a:pPr>
            <a:r>
              <a:rPr lang="en-US" sz="1200" b="1" kern="0" spc="-38" dirty="0">
                <a:solidFill>
                  <a:srgbClr val="FFFFFF">
                    <a:alpha val="80000"/>
                  </a:srgbClr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PROVIDER RESPONSIBILITY: REVIEW LOCAL ANTIBIOGRAMS, PROTOCOL ADHERENCE, AND TIMELY DE-ESCALATION ARE ESSENTIAL FOR SUCCESS.</a:t>
            </a:r>
            <a:endParaRPr lang="en-US" b="1" dirty="0"/>
          </a:p>
        </p:txBody>
      </p:sp>
      <p:sp>
        <p:nvSpPr>
          <p:cNvPr id="24" name="Shape 18"/>
          <p:cNvSpPr/>
          <p:nvPr/>
        </p:nvSpPr>
        <p:spPr>
          <a:xfrm>
            <a:off x="984983" y="5990382"/>
            <a:ext cx="10059535" cy="723900"/>
          </a:xfrm>
          <a:prstGeom prst="rect">
            <a:avLst/>
          </a:prstGeom>
          <a:solidFill>
            <a:srgbClr val="F5F5F5"/>
          </a:solidFill>
          <a:ln>
            <a:miter lim="800000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19"/>
          <p:cNvSpPr/>
          <p:nvPr/>
        </p:nvSpPr>
        <p:spPr>
          <a:xfrm>
            <a:off x="2544702" y="6210122"/>
            <a:ext cx="7007347" cy="333226"/>
          </a:xfrm>
          <a:prstGeom prst="rect">
            <a:avLst/>
          </a:prstGeom>
          <a:noFill/>
          <a:ln>
            <a:miter lim="800000"/>
          </a:ln>
        </p:spPr>
        <p:txBody>
          <a:bodyPr wrap="square" lIns="0" tIns="0" rIns="0" bIns="0" rtlCol="0" anchor="ctr"/>
          <a:lstStyle/>
          <a:p>
            <a:pPr algn="ctr" fontAlgn="ctr">
              <a:lnSpc>
                <a:spcPts val="1617"/>
              </a:lnSpc>
            </a:pPr>
            <a:r>
              <a:rPr lang="en-US" sz="2000" kern="0" spc="-49" dirty="0">
                <a:solidFill>
                  <a:srgbClr val="333333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The right drug, at the right dose, for the right duration.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76250" y="419100"/>
            <a:ext cx="11525250" cy="466725"/>
          </a:xfrm>
          <a:prstGeom prst="rect">
            <a:avLst/>
          </a:prstGeom>
          <a:noFill/>
          <a:ln>
            <a:miter lim="800000"/>
          </a:ln>
        </p:spPr>
        <p:txBody>
          <a:bodyPr wrap="square" lIns="0" tIns="0" rIns="0" bIns="0" rtlCol="0" anchor="t"/>
          <a:lstStyle/>
          <a:p>
            <a:pPr algn="l" fontAlgn="ctr">
              <a:lnSpc>
                <a:spcPts val="3675"/>
              </a:lnSpc>
            </a:pPr>
            <a:r>
              <a:rPr lang="en-US" sz="3750" kern="0" spc="-225" dirty="0">
                <a:solidFill>
                  <a:srgbClr val="333333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Antimicrobial Stewardship Team</a:t>
            </a: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476250" y="1033463"/>
            <a:ext cx="11525250" cy="278606"/>
          </a:xfrm>
          <a:prstGeom prst="rect">
            <a:avLst/>
          </a:prstGeom>
          <a:noFill/>
          <a:ln>
            <a:miter lim="800000"/>
          </a:ln>
        </p:spPr>
        <p:txBody>
          <a:bodyPr wrap="square" lIns="0" tIns="0" rIns="0" bIns="0" rtlCol="0" anchor="t"/>
          <a:lstStyle/>
          <a:p>
            <a:pPr algn="l" fontAlgn="ctr">
              <a:lnSpc>
                <a:spcPts val="2195"/>
              </a:lnSpc>
              <a:spcBef>
                <a:spcPts val="1140"/>
              </a:spcBef>
            </a:pPr>
            <a:r>
              <a:rPr lang="en-US" sz="1650" kern="0" spc="33" dirty="0">
                <a:solidFill>
                  <a:srgbClr val="000000">
                    <a:alpha val="65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  <a:t>Program Leadership and Contact Information</a:t>
            </a:r>
            <a:endParaRPr lang="en-US" dirty="0"/>
          </a:p>
        </p:txBody>
      </p:sp>
      <p:sp>
        <p:nvSpPr>
          <p:cNvPr id="4" name="Shape 2"/>
          <p:cNvSpPr/>
          <p:nvPr/>
        </p:nvSpPr>
        <p:spPr>
          <a:xfrm>
            <a:off x="2762250" y="1995488"/>
            <a:ext cx="1428750" cy="1428750"/>
          </a:xfrm>
          <a:prstGeom prst="ellipse">
            <a:avLst/>
          </a:prstGeom>
          <a:solidFill>
            <a:srgbClr val="008998"/>
          </a:solidFill>
          <a:ln>
            <a:miter lim="800000"/>
          </a:ln>
        </p:spPr>
        <p:txBody>
          <a:bodyPr/>
          <a:lstStyle/>
          <a:p>
            <a:endParaRPr lang="en-US"/>
          </a:p>
        </p:txBody>
      </p:sp>
      <p:pic>
        <p:nvPicPr>
          <p:cNvPr id="5" name="Image 0" descr="-44c7475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995" y="2374998"/>
            <a:ext cx="571500" cy="676275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571625" y="3539728"/>
            <a:ext cx="3810000" cy="223986"/>
          </a:xfrm>
          <a:prstGeom prst="rect">
            <a:avLst/>
          </a:prstGeom>
          <a:noFill/>
          <a:ln>
            <a:miter lim="800000"/>
          </a:ln>
        </p:spPr>
        <p:txBody>
          <a:bodyPr wrap="square" lIns="0" tIns="0" rIns="0" bIns="0" rtlCol="0" anchor="t"/>
          <a:lstStyle/>
          <a:p>
            <a:pPr algn="ctr" fontAlgn="ctr">
              <a:lnSpc>
                <a:spcPts val="1764"/>
              </a:lnSpc>
            </a:pPr>
            <a:r>
              <a:rPr lang="en-US" sz="1800" kern="0" spc="-54" dirty="0">
                <a:solidFill>
                  <a:srgbClr val="333333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Program Leadership</a:t>
            </a:r>
            <a:endParaRPr lang="en-US" dirty="0"/>
          </a:p>
        </p:txBody>
      </p:sp>
      <p:sp>
        <p:nvSpPr>
          <p:cNvPr id="7" name="Text 4"/>
          <p:cNvSpPr/>
          <p:nvPr/>
        </p:nvSpPr>
        <p:spPr>
          <a:xfrm>
            <a:off x="1447577" y="3861346"/>
            <a:ext cx="4058096" cy="759916"/>
          </a:xfrm>
          <a:prstGeom prst="rect">
            <a:avLst/>
          </a:prstGeom>
          <a:noFill/>
          <a:ln>
            <a:miter lim="800000"/>
          </a:ln>
        </p:spPr>
        <p:txBody>
          <a:bodyPr wrap="square" lIns="0" tIns="0" rIns="0" bIns="0" rtlCol="0" anchor="t"/>
          <a:lstStyle/>
          <a:p>
            <a:pPr algn="ctr" fontAlgn="ctr">
              <a:lnSpc>
                <a:spcPts val="1995"/>
              </a:lnSpc>
              <a:spcBef>
                <a:spcPts val="754"/>
              </a:spcBef>
            </a:pPr>
            <a:r>
              <a:rPr lang="en-US" sz="1500" kern="0" spc="30" dirty="0">
                <a:solidFill>
                  <a:srgbClr val="000000">
                    <a:alpha val="65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  <a:t>Collaborative oversight provided by a</a:t>
            </a:r>
            <a:br>
              <a:rPr lang="en-US" sz="1500" kern="0" spc="30" dirty="0">
                <a:solidFill>
                  <a:srgbClr val="000000">
                    <a:alpha val="65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</a:br>
            <a:r>
              <a:rPr lang="en-US" sz="1500" kern="0" spc="30" dirty="0">
                <a:solidFill>
                  <a:srgbClr val="000000">
                    <a:alpha val="65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  <a:t>dedicated full-time Infectious Disease</a:t>
            </a:r>
            <a:br>
              <a:rPr lang="en-US" sz="1500" kern="0" spc="30" dirty="0">
                <a:solidFill>
                  <a:srgbClr val="000000">
                    <a:alpha val="65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</a:br>
            <a:r>
              <a:rPr lang="en-US" sz="1500" kern="0" spc="30" dirty="0">
                <a:solidFill>
                  <a:srgbClr val="000000">
                    <a:alpha val="65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  <a:t>(ID) Pharmacist and an ID Physician.</a:t>
            </a:r>
            <a:endParaRPr lang="en-US" dirty="0"/>
          </a:p>
        </p:txBody>
      </p:sp>
      <p:sp>
        <p:nvSpPr>
          <p:cNvPr id="8" name="Shape 5"/>
          <p:cNvSpPr/>
          <p:nvPr/>
        </p:nvSpPr>
        <p:spPr>
          <a:xfrm>
            <a:off x="8001000" y="1995488"/>
            <a:ext cx="1428750" cy="1428750"/>
          </a:xfrm>
          <a:prstGeom prst="ellipse">
            <a:avLst/>
          </a:prstGeom>
          <a:solidFill>
            <a:srgbClr val="153969"/>
          </a:solidFill>
          <a:ln>
            <a:miter lim="800000"/>
          </a:ln>
        </p:spPr>
        <p:txBody>
          <a:bodyPr/>
          <a:lstStyle/>
          <a:p>
            <a:endParaRPr lang="en-US"/>
          </a:p>
        </p:txBody>
      </p:sp>
      <p:pic>
        <p:nvPicPr>
          <p:cNvPr id="9" name="Image 1" descr="779c06a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30741" y="2425229"/>
            <a:ext cx="581025" cy="581025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6700838" y="3539728"/>
            <a:ext cx="4029075" cy="223986"/>
          </a:xfrm>
          <a:prstGeom prst="rect">
            <a:avLst/>
          </a:prstGeom>
          <a:noFill/>
          <a:ln>
            <a:miter lim="800000"/>
          </a:ln>
        </p:spPr>
        <p:txBody>
          <a:bodyPr wrap="square" lIns="0" tIns="0" rIns="0" bIns="0" rtlCol="0" anchor="t"/>
          <a:lstStyle/>
          <a:p>
            <a:pPr algn="ctr" fontAlgn="ctr">
              <a:lnSpc>
                <a:spcPts val="1764"/>
              </a:lnSpc>
            </a:pPr>
            <a:r>
              <a:rPr lang="en-US" sz="1800" kern="0" spc="-54" dirty="0">
                <a:solidFill>
                  <a:srgbClr val="333333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Primary Contact</a:t>
            </a:r>
            <a:endParaRPr lang="en-US" dirty="0"/>
          </a:p>
        </p:txBody>
      </p:sp>
      <p:sp>
        <p:nvSpPr>
          <p:cNvPr id="11" name="Text 7"/>
          <p:cNvSpPr/>
          <p:nvPr/>
        </p:nvSpPr>
        <p:spPr>
          <a:xfrm>
            <a:off x="5839114" y="3915102"/>
            <a:ext cx="5836023" cy="506611"/>
          </a:xfrm>
          <a:prstGeom prst="rect">
            <a:avLst/>
          </a:prstGeom>
          <a:noFill/>
          <a:ln>
            <a:miter lim="800000"/>
          </a:ln>
        </p:spPr>
        <p:txBody>
          <a:bodyPr wrap="square" lIns="0" tIns="0" rIns="0" bIns="0" rtlCol="0" anchor="t"/>
          <a:lstStyle/>
          <a:p>
            <a:pPr algn="ctr" fontAlgn="ctr">
              <a:lnSpc>
                <a:spcPts val="1995"/>
              </a:lnSpc>
              <a:spcBef>
                <a:spcPts val="754"/>
              </a:spcBef>
            </a:pPr>
            <a:r>
              <a:rPr lang="en-US" sz="1500" kern="0" spc="30" dirty="0">
                <a:solidFill>
                  <a:srgbClr val="000000">
                    <a:alpha val="65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  <a:t>Pharmacist: Angela Haskell, PharmD, BCPS, BCIDP</a:t>
            </a:r>
            <a:endParaRPr lang="en-US" dirty="0"/>
          </a:p>
        </p:txBody>
      </p:sp>
      <p:sp>
        <p:nvSpPr>
          <p:cNvPr id="12" name="Text 8"/>
          <p:cNvSpPr/>
          <p:nvPr/>
        </p:nvSpPr>
        <p:spPr>
          <a:xfrm>
            <a:off x="6238875" y="4475587"/>
            <a:ext cx="5036503" cy="1013222"/>
          </a:xfrm>
          <a:prstGeom prst="rect">
            <a:avLst/>
          </a:prstGeom>
          <a:noFill/>
          <a:ln>
            <a:miter lim="800000"/>
          </a:ln>
        </p:spPr>
        <p:txBody>
          <a:bodyPr wrap="square" lIns="0" tIns="0" rIns="0" bIns="0" rtlCol="0" anchor="t"/>
          <a:lstStyle/>
          <a:p>
            <a:pPr algn="ctr" fontAlgn="ctr">
              <a:lnSpc>
                <a:spcPts val="1995"/>
              </a:lnSpc>
              <a:spcBef>
                <a:spcPts val="544"/>
              </a:spcBef>
            </a:pPr>
            <a:r>
              <a:rPr lang="en-US" sz="1500" kern="0" spc="30" dirty="0">
                <a:solidFill>
                  <a:srgbClr val="000000">
                    <a:alpha val="65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  <a:t>Available via phone at 513-585-2249,</a:t>
            </a:r>
            <a:br>
              <a:rPr lang="en-US" sz="1500" kern="0" spc="30" dirty="0">
                <a:solidFill>
                  <a:srgbClr val="000000">
                    <a:alpha val="65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</a:br>
            <a:r>
              <a:rPr lang="en-US" sz="1500" kern="0" spc="30" dirty="0">
                <a:solidFill>
                  <a:srgbClr val="000000">
                    <a:alpha val="65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  <a:t>email at angela.haskell@thechristhospital.com, or</a:t>
            </a:r>
            <a:br>
              <a:rPr lang="en-US" sz="1500" kern="0" spc="30" dirty="0">
                <a:solidFill>
                  <a:srgbClr val="000000">
                    <a:alpha val="65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</a:br>
            <a:r>
              <a:rPr lang="en-US" sz="1500" kern="0" spc="30" dirty="0">
                <a:solidFill>
                  <a:srgbClr val="000000">
                    <a:alpha val="65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  <a:t>through EPIC Secure Chat.</a:t>
            </a:r>
            <a:endParaRPr lang="en-US" dirty="0"/>
          </a:p>
        </p:txBody>
      </p:sp>
      <p:sp>
        <p:nvSpPr>
          <p:cNvPr id="13" name="Shape 9"/>
          <p:cNvSpPr/>
          <p:nvPr/>
        </p:nvSpPr>
        <p:spPr>
          <a:xfrm>
            <a:off x="0" y="6134100"/>
            <a:ext cx="12192000" cy="723900"/>
          </a:xfrm>
          <a:prstGeom prst="rect">
            <a:avLst/>
          </a:prstGeom>
          <a:solidFill>
            <a:srgbClr val="F5F5F5"/>
          </a:solidFill>
          <a:ln>
            <a:miter lim="800000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0"/>
          <p:cNvSpPr/>
          <p:nvPr/>
        </p:nvSpPr>
        <p:spPr>
          <a:xfrm>
            <a:off x="1281113" y="6394847"/>
            <a:ext cx="9629775" cy="205234"/>
          </a:xfrm>
          <a:prstGeom prst="rect">
            <a:avLst/>
          </a:prstGeom>
          <a:noFill/>
          <a:ln>
            <a:miter lim="800000"/>
          </a:ln>
        </p:spPr>
        <p:txBody>
          <a:bodyPr wrap="square" lIns="0" tIns="0" rIns="0" bIns="0" rtlCol="0" anchor="ctr"/>
          <a:lstStyle/>
          <a:p>
            <a:pPr algn="ctr" fontAlgn="ctr">
              <a:lnSpc>
                <a:spcPts val="1617"/>
              </a:lnSpc>
            </a:pPr>
            <a:r>
              <a:rPr lang="en-US" sz="1650" kern="0" spc="-49" dirty="0">
                <a:solidFill>
                  <a:srgbClr val="333333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Please reach out for clinical support, stewardship program questions, or treatment guidance.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76250" y="419100"/>
            <a:ext cx="11525250" cy="466725"/>
          </a:xfrm>
          <a:prstGeom prst="rect">
            <a:avLst/>
          </a:prstGeom>
          <a:noFill/>
          <a:ln>
            <a:miter lim="800000"/>
          </a:ln>
        </p:spPr>
        <p:txBody>
          <a:bodyPr wrap="square" lIns="0" tIns="0" rIns="0" bIns="0" rtlCol="0" anchor="t"/>
          <a:lstStyle/>
          <a:p>
            <a:pPr algn="l" fontAlgn="ctr">
              <a:lnSpc>
                <a:spcPts val="3675"/>
              </a:lnSpc>
            </a:pPr>
            <a:r>
              <a:rPr lang="en-US" sz="3750" kern="0" spc="-225" dirty="0">
                <a:solidFill>
                  <a:srgbClr val="333333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Antimicrobial Stewardship Resources</a:t>
            </a: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476250" y="1033463"/>
            <a:ext cx="11525250" cy="278606"/>
          </a:xfrm>
          <a:prstGeom prst="rect">
            <a:avLst/>
          </a:prstGeom>
          <a:noFill/>
          <a:ln>
            <a:miter lim="800000"/>
          </a:ln>
        </p:spPr>
        <p:txBody>
          <a:bodyPr wrap="square" lIns="0" tIns="0" rIns="0" bIns="0" rtlCol="0" anchor="t"/>
          <a:lstStyle/>
          <a:p>
            <a:pPr algn="l" fontAlgn="ctr">
              <a:lnSpc>
                <a:spcPts val="2195"/>
              </a:lnSpc>
              <a:spcBef>
                <a:spcPts val="1140"/>
              </a:spcBef>
            </a:pPr>
            <a:r>
              <a:rPr lang="en-US" sz="1650" kern="0" spc="33" dirty="0">
                <a:solidFill>
                  <a:srgbClr val="000000">
                    <a:alpha val="65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  <a:t>Clinical tools and Institutional guidance</a:t>
            </a:r>
            <a:endParaRPr lang="en-US" dirty="0"/>
          </a:p>
        </p:txBody>
      </p:sp>
      <p:sp>
        <p:nvSpPr>
          <p:cNvPr id="4" name="Shape 2"/>
          <p:cNvSpPr/>
          <p:nvPr/>
        </p:nvSpPr>
        <p:spPr>
          <a:xfrm>
            <a:off x="476250" y="2695575"/>
            <a:ext cx="2667000" cy="2357438"/>
          </a:xfrm>
          <a:prstGeom prst="rect">
            <a:avLst/>
          </a:prstGeom>
          <a:solidFill>
            <a:srgbClr val="008998"/>
          </a:solidFill>
          <a:ln>
            <a:miter lim="800000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62000" y="3213646"/>
            <a:ext cx="2381250" cy="242590"/>
          </a:xfrm>
          <a:prstGeom prst="rect">
            <a:avLst/>
          </a:prstGeom>
          <a:noFill/>
          <a:ln>
            <a:miter lim="800000"/>
          </a:ln>
        </p:spPr>
        <p:txBody>
          <a:bodyPr wrap="square" lIns="0" tIns="0" rIns="0" bIns="0" rtlCol="0" anchor="t"/>
          <a:lstStyle/>
          <a:p>
            <a:pPr algn="l" fontAlgn="ctr">
              <a:lnSpc>
                <a:spcPts val="1911"/>
              </a:lnSpc>
            </a:pPr>
            <a:r>
              <a:rPr lang="en-US" sz="1950" kern="0" spc="-58" dirty="0">
                <a:solidFill>
                  <a:srgbClr val="FFFFFF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Renal Dosing</a:t>
            </a: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762000" y="3550890"/>
            <a:ext cx="2381250" cy="759916"/>
          </a:xfrm>
          <a:prstGeom prst="rect">
            <a:avLst/>
          </a:prstGeom>
          <a:noFill/>
          <a:ln>
            <a:miter lim="800000"/>
          </a:ln>
        </p:spPr>
        <p:txBody>
          <a:bodyPr wrap="square" lIns="0" tIns="0" rIns="0" bIns="0" rtlCol="0" anchor="t"/>
          <a:lstStyle/>
          <a:p>
            <a:pPr algn="l" fontAlgn="ctr">
              <a:lnSpc>
                <a:spcPts val="1995"/>
              </a:lnSpc>
              <a:spcBef>
                <a:spcPts val="731"/>
              </a:spcBef>
            </a:pPr>
            <a:r>
              <a:rPr lang="en-US" sz="1500" kern="0" spc="30" dirty="0">
                <a:solidFill>
                  <a:srgbClr val="FFFFFF">
                    <a:alpha val="80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  <a:t>Optimized dosing</a:t>
            </a:r>
            <a:br>
              <a:rPr lang="en-US" sz="1500" kern="0" spc="30" dirty="0">
                <a:solidFill>
                  <a:srgbClr val="FFFFFF">
                    <a:alpha val="80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</a:br>
            <a:r>
              <a:rPr lang="en-US" sz="1500" kern="0" spc="30" dirty="0">
                <a:solidFill>
                  <a:srgbClr val="FFFFFF">
                    <a:alpha val="80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  <a:t>protocols for</a:t>
            </a:r>
            <a:br>
              <a:rPr lang="en-US" sz="1500" kern="0" spc="30" dirty="0">
                <a:solidFill>
                  <a:srgbClr val="FFFFFF">
                    <a:alpha val="80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</a:br>
            <a:r>
              <a:rPr lang="en-US" sz="1500" kern="0" spc="30" dirty="0">
                <a:solidFill>
                  <a:srgbClr val="FFFFFF">
                    <a:alpha val="80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  <a:t>antimicrobial agents.</a:t>
            </a:r>
            <a:endParaRPr lang="en-US" dirty="0"/>
          </a:p>
        </p:txBody>
      </p:sp>
      <p:sp>
        <p:nvSpPr>
          <p:cNvPr id="7" name="Shape 5"/>
          <p:cNvSpPr/>
          <p:nvPr/>
        </p:nvSpPr>
        <p:spPr>
          <a:xfrm>
            <a:off x="1452563" y="2338388"/>
            <a:ext cx="714375" cy="714375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5B65"/>
            </a:solidFill>
            <a:prstDash val="solid"/>
            <a:miter lim="800000"/>
          </a:ln>
        </p:spPr>
        <p:txBody>
          <a:bodyPr/>
          <a:lstStyle/>
          <a:p>
            <a:endParaRPr lang="en-US"/>
          </a:p>
        </p:txBody>
      </p:sp>
      <p:pic>
        <p:nvPicPr>
          <p:cNvPr id="8" name="Image 0" descr="-3945d9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9748" y="2519773"/>
            <a:ext cx="342900" cy="333375"/>
          </a:xfrm>
          <a:prstGeom prst="rect">
            <a:avLst/>
          </a:prstGeom>
        </p:spPr>
      </p:pic>
      <p:sp>
        <p:nvSpPr>
          <p:cNvPr id="9" name="Shape 6"/>
          <p:cNvSpPr/>
          <p:nvPr/>
        </p:nvSpPr>
        <p:spPr>
          <a:xfrm>
            <a:off x="3333750" y="2695575"/>
            <a:ext cx="2667000" cy="2357438"/>
          </a:xfrm>
          <a:prstGeom prst="rect">
            <a:avLst/>
          </a:prstGeom>
          <a:solidFill>
            <a:srgbClr val="076E88"/>
          </a:solidFill>
          <a:ln>
            <a:miter lim="800000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3619500" y="3213646"/>
            <a:ext cx="2381250" cy="485180"/>
          </a:xfrm>
          <a:prstGeom prst="rect">
            <a:avLst/>
          </a:prstGeom>
          <a:noFill/>
          <a:ln>
            <a:miter lim="800000"/>
          </a:ln>
        </p:spPr>
        <p:txBody>
          <a:bodyPr wrap="square" lIns="0" tIns="0" rIns="0" bIns="0" rtlCol="0" anchor="t"/>
          <a:lstStyle/>
          <a:p>
            <a:pPr algn="l" fontAlgn="ctr">
              <a:lnSpc>
                <a:spcPts val="1911"/>
              </a:lnSpc>
            </a:pPr>
            <a:r>
              <a:rPr lang="en-US" sz="1950" kern="0" spc="-58" dirty="0">
                <a:solidFill>
                  <a:srgbClr val="FFFFFF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Diagnostic</a:t>
            </a:r>
            <a:br>
              <a:rPr lang="en-US" sz="1950" kern="0" spc="-58" dirty="0">
                <a:solidFill>
                  <a:srgbClr val="FFFFFF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</a:br>
            <a:r>
              <a:rPr lang="en-US" sz="1950" kern="0" spc="-58" dirty="0">
                <a:solidFill>
                  <a:srgbClr val="FFFFFF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Guidance</a:t>
            </a:r>
            <a:endParaRPr lang="en-US" dirty="0"/>
          </a:p>
        </p:txBody>
      </p:sp>
      <p:sp>
        <p:nvSpPr>
          <p:cNvPr id="11" name="Text 8"/>
          <p:cNvSpPr/>
          <p:nvPr/>
        </p:nvSpPr>
        <p:spPr>
          <a:xfrm>
            <a:off x="3619500" y="3793480"/>
            <a:ext cx="2450604" cy="759916"/>
          </a:xfrm>
          <a:prstGeom prst="rect">
            <a:avLst/>
          </a:prstGeom>
          <a:noFill/>
          <a:ln>
            <a:miter lim="800000"/>
          </a:ln>
        </p:spPr>
        <p:txBody>
          <a:bodyPr wrap="square" lIns="0" tIns="0" rIns="0" bIns="0" rtlCol="0" anchor="t"/>
          <a:lstStyle/>
          <a:p>
            <a:pPr algn="l" fontAlgn="ctr">
              <a:lnSpc>
                <a:spcPts val="1995"/>
              </a:lnSpc>
              <a:spcBef>
                <a:spcPts val="731"/>
              </a:spcBef>
            </a:pPr>
            <a:r>
              <a:rPr lang="en-US" sz="1500" kern="0" spc="30" dirty="0">
                <a:solidFill>
                  <a:srgbClr val="FFFFFF">
                    <a:alpha val="80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  <a:t>Interpretation support</a:t>
            </a:r>
            <a:br>
              <a:rPr lang="en-US" sz="1500" kern="0" spc="30" dirty="0">
                <a:solidFill>
                  <a:srgbClr val="FFFFFF">
                    <a:alpha val="80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</a:br>
            <a:r>
              <a:rPr lang="en-US" sz="1500" kern="0" spc="30" dirty="0">
                <a:solidFill>
                  <a:srgbClr val="FFFFFF">
                    <a:alpha val="80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  <a:t>for BioFire molecular</a:t>
            </a:r>
            <a:br>
              <a:rPr lang="en-US" sz="1500" kern="0" spc="30" dirty="0">
                <a:solidFill>
                  <a:srgbClr val="FFFFFF">
                    <a:alpha val="80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</a:br>
            <a:r>
              <a:rPr lang="en-US" sz="1500" kern="0" spc="30" dirty="0">
                <a:solidFill>
                  <a:srgbClr val="FFFFFF">
                    <a:alpha val="80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  <a:t>test results.</a:t>
            </a:r>
            <a:endParaRPr lang="en-US" dirty="0"/>
          </a:p>
        </p:txBody>
      </p:sp>
      <p:sp>
        <p:nvSpPr>
          <p:cNvPr id="12" name="Shape 9"/>
          <p:cNvSpPr/>
          <p:nvPr/>
        </p:nvSpPr>
        <p:spPr>
          <a:xfrm>
            <a:off x="4310063" y="2338388"/>
            <a:ext cx="714375" cy="714375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54757"/>
            </a:solidFill>
            <a:prstDash val="solid"/>
            <a:miter lim="800000"/>
          </a:ln>
        </p:spPr>
        <p:txBody>
          <a:bodyPr/>
          <a:lstStyle/>
          <a:p>
            <a:endParaRPr lang="en-US"/>
          </a:p>
        </p:txBody>
      </p:sp>
      <p:pic>
        <p:nvPicPr>
          <p:cNvPr id="13" name="Image 1" descr="35c6d3e2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58419" y="2536513"/>
            <a:ext cx="219075" cy="333375"/>
          </a:xfrm>
          <a:prstGeom prst="rect">
            <a:avLst/>
          </a:prstGeom>
        </p:spPr>
      </p:pic>
      <p:sp>
        <p:nvSpPr>
          <p:cNvPr id="14" name="Shape 10"/>
          <p:cNvSpPr/>
          <p:nvPr/>
        </p:nvSpPr>
        <p:spPr>
          <a:xfrm>
            <a:off x="6191250" y="2695575"/>
            <a:ext cx="2667000" cy="2357438"/>
          </a:xfrm>
          <a:prstGeom prst="rect">
            <a:avLst/>
          </a:prstGeom>
          <a:solidFill>
            <a:srgbClr val="0E5479"/>
          </a:solidFill>
          <a:ln>
            <a:miter lim="800000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1"/>
          <p:cNvSpPr/>
          <p:nvPr/>
        </p:nvSpPr>
        <p:spPr>
          <a:xfrm>
            <a:off x="6477000" y="3213646"/>
            <a:ext cx="2381250" cy="485180"/>
          </a:xfrm>
          <a:prstGeom prst="rect">
            <a:avLst/>
          </a:prstGeom>
          <a:noFill/>
          <a:ln>
            <a:miter lim="800000"/>
          </a:ln>
        </p:spPr>
        <p:txBody>
          <a:bodyPr wrap="square" lIns="0" tIns="0" rIns="0" bIns="0" rtlCol="0" anchor="t"/>
          <a:lstStyle/>
          <a:p>
            <a:pPr algn="l" fontAlgn="ctr">
              <a:lnSpc>
                <a:spcPts val="1911"/>
              </a:lnSpc>
            </a:pPr>
            <a:r>
              <a:rPr lang="en-US" sz="1950" kern="0" spc="-58" dirty="0">
                <a:solidFill>
                  <a:srgbClr val="FFFFFF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Resistance</a:t>
            </a:r>
            <a:br>
              <a:rPr lang="en-US" sz="1950" kern="0" spc="-58" dirty="0">
                <a:solidFill>
                  <a:srgbClr val="FFFFFF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</a:br>
            <a:r>
              <a:rPr lang="en-US" sz="1950" kern="0" spc="-58" dirty="0">
                <a:solidFill>
                  <a:srgbClr val="FFFFFF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Management</a:t>
            </a:r>
            <a:endParaRPr lang="en-US" dirty="0"/>
          </a:p>
        </p:txBody>
      </p:sp>
      <p:sp>
        <p:nvSpPr>
          <p:cNvPr id="16" name="Text 12"/>
          <p:cNvSpPr/>
          <p:nvPr/>
        </p:nvSpPr>
        <p:spPr>
          <a:xfrm>
            <a:off x="6477000" y="3793480"/>
            <a:ext cx="2381250" cy="759916"/>
          </a:xfrm>
          <a:prstGeom prst="rect">
            <a:avLst/>
          </a:prstGeom>
          <a:noFill/>
          <a:ln>
            <a:miter lim="800000"/>
          </a:ln>
        </p:spPr>
        <p:txBody>
          <a:bodyPr wrap="square" lIns="0" tIns="0" rIns="0" bIns="0" rtlCol="0" anchor="t"/>
          <a:lstStyle/>
          <a:p>
            <a:pPr algn="l" fontAlgn="ctr">
              <a:lnSpc>
                <a:spcPts val="1995"/>
              </a:lnSpc>
              <a:spcBef>
                <a:spcPts val="731"/>
              </a:spcBef>
            </a:pPr>
            <a:r>
              <a:rPr lang="en-US" sz="1500" kern="0" spc="30" dirty="0">
                <a:solidFill>
                  <a:srgbClr val="FFFFFF">
                    <a:alpha val="80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  <a:t>Clinical guidance for</a:t>
            </a:r>
            <a:br>
              <a:rPr lang="en-US" sz="1500" kern="0" spc="30" dirty="0">
                <a:solidFill>
                  <a:srgbClr val="FFFFFF">
                    <a:alpha val="80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</a:br>
            <a:r>
              <a:rPr lang="en-US" sz="1500" kern="0" spc="30" dirty="0">
                <a:solidFill>
                  <a:srgbClr val="FFFFFF">
                    <a:alpha val="80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  <a:t>addressing Gram-</a:t>
            </a:r>
            <a:br>
              <a:rPr lang="en-US" sz="1500" kern="0" spc="30" dirty="0">
                <a:solidFill>
                  <a:srgbClr val="FFFFFF">
                    <a:alpha val="80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</a:br>
            <a:r>
              <a:rPr lang="en-US" sz="1500" kern="0" spc="30" dirty="0">
                <a:solidFill>
                  <a:srgbClr val="FFFFFF">
                    <a:alpha val="80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  <a:t>negative resistance.</a:t>
            </a:r>
            <a:endParaRPr lang="en-US" dirty="0"/>
          </a:p>
        </p:txBody>
      </p:sp>
      <p:sp>
        <p:nvSpPr>
          <p:cNvPr id="17" name="Shape 13"/>
          <p:cNvSpPr/>
          <p:nvPr/>
        </p:nvSpPr>
        <p:spPr>
          <a:xfrm>
            <a:off x="7167563" y="2338388"/>
            <a:ext cx="714375" cy="714375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9344B"/>
            </a:solidFill>
            <a:prstDash val="solid"/>
            <a:miter lim="800000"/>
          </a:ln>
        </p:spPr>
        <p:txBody>
          <a:bodyPr/>
          <a:lstStyle/>
          <a:p>
            <a:endParaRPr lang="en-US"/>
          </a:p>
        </p:txBody>
      </p:sp>
      <p:pic>
        <p:nvPicPr>
          <p:cNvPr id="18" name="Image 2" descr="-f96049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82435" y="2528143"/>
            <a:ext cx="285750" cy="342900"/>
          </a:xfrm>
          <a:prstGeom prst="rect">
            <a:avLst/>
          </a:prstGeom>
        </p:spPr>
      </p:pic>
      <p:sp>
        <p:nvSpPr>
          <p:cNvPr id="19" name="Shape 14"/>
          <p:cNvSpPr/>
          <p:nvPr/>
        </p:nvSpPr>
        <p:spPr>
          <a:xfrm>
            <a:off x="9048750" y="2695575"/>
            <a:ext cx="2667000" cy="2357438"/>
          </a:xfrm>
          <a:prstGeom prst="rect">
            <a:avLst/>
          </a:prstGeom>
          <a:solidFill>
            <a:srgbClr val="153969"/>
          </a:solidFill>
          <a:ln>
            <a:miter lim="800000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5"/>
          <p:cNvSpPr/>
          <p:nvPr/>
        </p:nvSpPr>
        <p:spPr>
          <a:xfrm>
            <a:off x="9334500" y="3213646"/>
            <a:ext cx="2432149" cy="242590"/>
          </a:xfrm>
          <a:prstGeom prst="rect">
            <a:avLst/>
          </a:prstGeom>
          <a:noFill/>
          <a:ln>
            <a:miter lim="800000"/>
          </a:ln>
        </p:spPr>
        <p:txBody>
          <a:bodyPr wrap="square" lIns="0" tIns="0" rIns="0" bIns="0" rtlCol="0" anchor="t"/>
          <a:lstStyle/>
          <a:p>
            <a:pPr algn="l" fontAlgn="ctr">
              <a:lnSpc>
                <a:spcPts val="1911"/>
              </a:lnSpc>
            </a:pPr>
            <a:r>
              <a:rPr lang="en-US" sz="1950" kern="0" spc="-58" dirty="0">
                <a:solidFill>
                  <a:srgbClr val="FFFFFF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Reference Library</a:t>
            </a:r>
            <a:endParaRPr lang="en-US" dirty="0"/>
          </a:p>
        </p:txBody>
      </p:sp>
      <p:sp>
        <p:nvSpPr>
          <p:cNvPr id="21" name="Text 16"/>
          <p:cNvSpPr/>
          <p:nvPr/>
        </p:nvSpPr>
        <p:spPr>
          <a:xfrm>
            <a:off x="9334500" y="3550890"/>
            <a:ext cx="2397919" cy="1266527"/>
          </a:xfrm>
          <a:prstGeom prst="rect">
            <a:avLst/>
          </a:prstGeom>
          <a:noFill/>
          <a:ln>
            <a:miter lim="800000"/>
          </a:ln>
        </p:spPr>
        <p:txBody>
          <a:bodyPr wrap="square" lIns="0" tIns="0" rIns="0" bIns="0" rtlCol="0" anchor="t"/>
          <a:lstStyle/>
          <a:p>
            <a:pPr algn="l" fontAlgn="ctr">
              <a:lnSpc>
                <a:spcPts val="1995"/>
              </a:lnSpc>
              <a:spcBef>
                <a:spcPts val="731"/>
              </a:spcBef>
            </a:pPr>
            <a:r>
              <a:rPr lang="en-US" sz="1500" kern="0" spc="30" dirty="0">
                <a:solidFill>
                  <a:srgbClr val="FFFFFF">
                    <a:alpha val="80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  <a:t>Access to current</a:t>
            </a:r>
            <a:br>
              <a:rPr lang="en-US" sz="1500" kern="0" spc="30" dirty="0">
                <a:solidFill>
                  <a:srgbClr val="FFFFFF">
                    <a:alpha val="80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</a:br>
            <a:r>
              <a:rPr lang="en-US" sz="1500" kern="0" spc="30" dirty="0">
                <a:solidFill>
                  <a:srgbClr val="FFFFFF">
                    <a:alpha val="80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  <a:t>antibiograms and</a:t>
            </a:r>
            <a:br>
              <a:rPr lang="en-US" sz="1500" kern="0" spc="30" dirty="0">
                <a:solidFill>
                  <a:srgbClr val="FFFFFF">
                    <a:alpha val="80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</a:br>
            <a:r>
              <a:rPr lang="en-US" sz="1500" kern="0" spc="30" dirty="0">
                <a:solidFill>
                  <a:srgbClr val="FFFFFF">
                    <a:alpha val="80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  <a:t>comprehensive</a:t>
            </a:r>
            <a:br>
              <a:rPr lang="en-US" sz="1500" kern="0" spc="30" dirty="0">
                <a:solidFill>
                  <a:srgbClr val="FFFFFF">
                    <a:alpha val="80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</a:br>
            <a:r>
              <a:rPr lang="en-US" sz="1500" kern="0" spc="30" dirty="0">
                <a:solidFill>
                  <a:srgbClr val="FFFFFF">
                    <a:alpha val="80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  <a:t>ID/Stewardship policy</a:t>
            </a:r>
            <a:br>
              <a:rPr lang="en-US" sz="1500" kern="0" spc="30" dirty="0">
                <a:solidFill>
                  <a:srgbClr val="FFFFFF">
                    <a:alpha val="80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</a:br>
            <a:r>
              <a:rPr lang="en-US" sz="1500" kern="0" spc="30" dirty="0">
                <a:solidFill>
                  <a:srgbClr val="FFFFFF">
                    <a:alpha val="80000"/>
                  </a:srgbClr>
                </a:solidFill>
                <a:latin typeface="DM Sans Regular" pitchFamily="34" charset="0"/>
                <a:ea typeface="DM Sans Regular" pitchFamily="34" charset="-122"/>
                <a:cs typeface="DM Sans Regular" pitchFamily="34" charset="-120"/>
              </a:rPr>
              <a:t>documents.</a:t>
            </a:r>
            <a:endParaRPr lang="en-US" dirty="0"/>
          </a:p>
        </p:txBody>
      </p:sp>
      <p:sp>
        <p:nvSpPr>
          <p:cNvPr id="22" name="Shape 17"/>
          <p:cNvSpPr/>
          <p:nvPr/>
        </p:nvSpPr>
        <p:spPr>
          <a:xfrm>
            <a:off x="10025063" y="2338388"/>
            <a:ext cx="714375" cy="714375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C223E"/>
            </a:solidFill>
            <a:prstDash val="solid"/>
            <a:miter lim="800000"/>
          </a:ln>
        </p:spPr>
        <p:txBody>
          <a:bodyPr/>
          <a:lstStyle/>
          <a:p>
            <a:endParaRPr lang="en-US"/>
          </a:p>
        </p:txBody>
      </p:sp>
      <p:pic>
        <p:nvPicPr>
          <p:cNvPr id="23" name="Image 3" descr="0016b4a2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256676" y="2536516"/>
            <a:ext cx="247650" cy="323850"/>
          </a:xfrm>
          <a:prstGeom prst="rect">
            <a:avLst/>
          </a:prstGeom>
        </p:spPr>
      </p:pic>
      <p:sp>
        <p:nvSpPr>
          <p:cNvPr id="24" name="Shape 18"/>
          <p:cNvSpPr/>
          <p:nvPr/>
        </p:nvSpPr>
        <p:spPr>
          <a:xfrm>
            <a:off x="0" y="6134100"/>
            <a:ext cx="12192000" cy="723900"/>
          </a:xfrm>
          <a:prstGeom prst="rect">
            <a:avLst/>
          </a:prstGeom>
          <a:solidFill>
            <a:srgbClr val="F5F5F5"/>
          </a:solidFill>
          <a:ln>
            <a:miter lim="800000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19"/>
          <p:cNvSpPr/>
          <p:nvPr/>
        </p:nvSpPr>
        <p:spPr>
          <a:xfrm>
            <a:off x="152400" y="6394847"/>
            <a:ext cx="11849100" cy="238870"/>
          </a:xfrm>
          <a:prstGeom prst="rect">
            <a:avLst/>
          </a:prstGeom>
          <a:noFill/>
          <a:ln>
            <a:miter lim="800000"/>
          </a:ln>
        </p:spPr>
        <p:txBody>
          <a:bodyPr wrap="square" lIns="0" tIns="0" rIns="0" bIns="0" rtlCol="0" anchor="ctr"/>
          <a:lstStyle/>
          <a:p>
            <a:pPr algn="ctr" fontAlgn="ctr">
              <a:lnSpc>
                <a:spcPts val="1617"/>
              </a:lnSpc>
            </a:pPr>
            <a:r>
              <a:rPr lang="en-US" b="1" kern="0" spc="-49" dirty="0">
                <a:solidFill>
                  <a:srgbClr val="333333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Access these resources via the </a:t>
            </a:r>
            <a:r>
              <a:rPr lang="en-US" b="1" kern="0" spc="-49" dirty="0" err="1">
                <a:solidFill>
                  <a:srgbClr val="333333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MyTCH</a:t>
            </a:r>
            <a:r>
              <a:rPr lang="en-US" b="1" kern="0" spc="-49" dirty="0">
                <a:solidFill>
                  <a:srgbClr val="333333"/>
                </a:solidFill>
                <a:latin typeface="DM Sans Bold" pitchFamily="34" charset="0"/>
                <a:ea typeface="DM Sans Bold" pitchFamily="34" charset="-122"/>
                <a:cs typeface="DM Sans Bold" pitchFamily="34" charset="-120"/>
              </a:rPr>
              <a:t> &gt; DEPARTMENTS &gt; PHARMACY (navigate to the bottom of the page).</a:t>
            </a:r>
            <a:endParaRPr lang="en-US" sz="20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2E6DC3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287</Words>
  <Application>Microsoft Office PowerPoint</Application>
  <PresentationFormat>Widescreen</PresentationFormat>
  <Paragraphs>35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DM Sans Bold</vt:lpstr>
      <vt:lpstr>DM Sans Regular</vt:lpstr>
      <vt:lpstr>Office Theme</vt:lpstr>
      <vt:lpstr>PowerPoint Presentation</vt:lpstr>
      <vt:lpstr>PowerPoint Presentation</vt:lpstr>
      <vt:lpstr>PowerPoint Presentation</vt:lpstr>
    </vt:vector>
  </TitlesOfParts>
  <Company>Beautiful.ai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</dc:title>
  <dc:subject>Presentation</dc:subject>
  <dc:creator>Beautiful.ai</dc:creator>
  <cp:lastModifiedBy>Haskell, Angela</cp:lastModifiedBy>
  <cp:revision>2</cp:revision>
  <dcterms:created xsi:type="dcterms:W3CDTF">2026-06-18T17:45:53Z</dcterms:created>
  <dcterms:modified xsi:type="dcterms:W3CDTF">2026-06-18T17:48:55Z</dcterms:modified>
</cp:coreProperties>
</file>